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1" r:id="rId3"/>
    <p:sldId id="266" r:id="rId4"/>
    <p:sldId id="268" r:id="rId5"/>
    <p:sldId id="282" r:id="rId6"/>
    <p:sldId id="259" r:id="rId7"/>
    <p:sldId id="258" r:id="rId8"/>
    <p:sldId id="271" r:id="rId9"/>
    <p:sldId id="291" r:id="rId10"/>
    <p:sldId id="283" r:id="rId11"/>
    <p:sldId id="262" r:id="rId12"/>
    <p:sldId id="272" r:id="rId13"/>
    <p:sldId id="275" r:id="rId14"/>
    <p:sldId id="274" r:id="rId15"/>
    <p:sldId id="285" r:id="rId16"/>
    <p:sldId id="286" r:id="rId17"/>
    <p:sldId id="287" r:id="rId18"/>
    <p:sldId id="284" r:id="rId19"/>
    <p:sldId id="277" r:id="rId20"/>
    <p:sldId id="278" r:id="rId21"/>
    <p:sldId id="292" r:id="rId22"/>
    <p:sldId id="288" r:id="rId23"/>
    <p:sldId id="289" r:id="rId24"/>
    <p:sldId id="293" r:id="rId25"/>
    <p:sldId id="280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52687-BEE2-46B2-9449-6866270E318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E2E4-661F-497F-959B-396AE03900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9858CB-E2EB-4700-8CE8-1F12C5FDF5BD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FAC6B0-AB8E-4B47-B0D0-2620C0DE1C6E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FAC6B0-AB8E-4B47-B0D0-2620C0DE1C6E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0"/>
            <a:ext cx="762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416675"/>
            <a:ext cx="609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E373CA-86B8-49CD-8954-4EB7E50CCC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029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/>
          </p:cNvSpPr>
          <p:nvPr userDrawn="1"/>
        </p:nvSpPr>
        <p:spPr bwMode="auto">
          <a:xfrm>
            <a:off x="8305800" y="6477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prstClr val="black"/>
                </a:solidFill>
                <a:latin typeface="Times New Roman" pitchFamily="18" charset="0"/>
              </a:rPr>
              <a:t>7-</a:t>
            </a:r>
            <a:fld id="{0BAA4FA5-ECE3-4D18-8500-091B78028E50}" type="slidenum">
              <a:rPr lang="en-US" altLang="en-US" sz="1000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07D5F-83C7-4D21-B05A-EB606B3B4BB8}" type="datetimeFigureOut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10/19/2018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F157-F84C-4BA9-AF51-830B166995EE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0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04800" y="1066800"/>
            <a:ext cx="85344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0"/>
            <a:ext cx="6477000" cy="1066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E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609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CDBBCB-75C4-48EA-9EE7-3C00DFEF87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2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0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91440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9"/>
          <p:cNvSpPr>
            <a:spLocks noChangeArrowheads="1"/>
          </p:cNvSpPr>
          <p:nvPr userDrawn="1"/>
        </p:nvSpPr>
        <p:spPr bwMode="auto">
          <a:xfrm>
            <a:off x="209550" y="0"/>
            <a:ext cx="120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227381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" y="1255932"/>
            <a:ext cx="9124790" cy="40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05" y="0"/>
            <a:ext cx="9124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THE CENTER FOR APPLIED ECONOMICS - COMMUNITY SERIES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Global Economics Panel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609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Unusual </a:t>
            </a:r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Tariffs and 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Their Unusual </a:t>
            </a:r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Stories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9605" y="5334506"/>
            <a:ext cx="91343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</a:t>
            </a:r>
            <a:r>
              <a:rPr lang="en-US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Dansky,  Adjunct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Economics</a:t>
            </a:r>
          </a:p>
          <a:p>
            <a:pPr lvl="0" algn="ctr"/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River State College</a:t>
            </a:r>
          </a:p>
          <a:p>
            <a:pPr lvl="0" algn="ctr"/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4" y="6396335"/>
            <a:ext cx="911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views expressed herein are the presenter’s and do not necessarily reflect </a:t>
            </a:r>
          </a:p>
          <a:p>
            <a:pPr lvl="0" algn="ctr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views of Indian River State College, its faculty, or its staff.</a:t>
            </a:r>
          </a:p>
        </p:txBody>
      </p:sp>
    </p:spTree>
    <p:extLst>
      <p:ext uri="{BB962C8B-B14F-4D97-AF65-F5344CB8AC3E}">
        <p14:creationId xmlns:p14="http://schemas.microsoft.com/office/powerpoint/2010/main" val="30725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886200" cy="24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6" y="4114800"/>
            <a:ext cx="325037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486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 example,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 tariff on the exporting of these…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  …led to the importing of these!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71800" y="1600200"/>
            <a:ext cx="1447800" cy="1295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86600" y="2133600"/>
            <a:ext cx="1084036" cy="1905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0200" y="4800600"/>
            <a:ext cx="1752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34400" y="6596743"/>
            <a:ext cx="533400" cy="108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Unusual Story of the Chicken Tax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WWII chicken and other meats were very expensive in Germany, but chicken became much less expensive in the US due to new farming methods. </a:t>
            </a:r>
          </a:p>
          <a:p>
            <a:endParaRPr lang="en-US" sz="2400" dirty="0" smtClean="0"/>
          </a:p>
          <a:p>
            <a:r>
              <a:rPr lang="en-US" sz="2400" dirty="0" smtClean="0"/>
              <a:t>Because of the lower price, German consumers began importing large quantities of frozen chicken parts from the US.</a:t>
            </a:r>
          </a:p>
          <a:p>
            <a:endParaRPr lang="en-US" sz="2400" dirty="0" smtClean="0"/>
          </a:p>
          <a:p>
            <a:r>
              <a:rPr lang="en-US" sz="2400" dirty="0" smtClean="0"/>
              <a:t>German chicken farmers protested and the German government placed a high tariff on frozen chicken parts.</a:t>
            </a:r>
          </a:p>
          <a:p>
            <a:pPr lvl="3"/>
            <a:r>
              <a:rPr lang="en-US" dirty="0" smtClean="0"/>
              <a:t>In economic circles this has become known, infamously,  as “The Chicken Tax”).</a:t>
            </a:r>
          </a:p>
        </p:txBody>
      </p:sp>
    </p:spTree>
    <p:extLst>
      <p:ext uri="{BB962C8B-B14F-4D97-AF65-F5344CB8AC3E}">
        <p14:creationId xmlns:p14="http://schemas.microsoft.com/office/powerpoint/2010/main" val="2728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Meanwhile:</a:t>
            </a:r>
          </a:p>
          <a:p>
            <a:pPr lvl="1"/>
            <a:r>
              <a:rPr lang="en-US" sz="2400" dirty="0"/>
              <a:t>The UAW was threatening a labor strike in </a:t>
            </a:r>
            <a:r>
              <a:rPr lang="en-US" sz="2400" dirty="0" smtClean="0"/>
              <a:t>a presidential election year (1964), and</a:t>
            </a:r>
            <a:endParaRPr lang="en-US" sz="2400" dirty="0"/>
          </a:p>
          <a:p>
            <a:pPr lvl="1"/>
            <a:r>
              <a:rPr lang="en-US" sz="2400" dirty="0"/>
              <a:t>The US was importing growing quantities of low cost German </a:t>
            </a:r>
            <a:r>
              <a:rPr lang="en-US" sz="2400" dirty="0" smtClean="0"/>
              <a:t>cars </a:t>
            </a:r>
            <a:r>
              <a:rPr lang="en-US" sz="2400" dirty="0"/>
              <a:t>(such as the VW Beetle) and German auto makers were planning to begin exporting low cost pickup trucks to the US.   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/>
              <a:t>President Lyndon Johnson saw a two-fold opportunity.  </a:t>
            </a:r>
          </a:p>
          <a:p>
            <a:pPr lvl="1"/>
            <a:r>
              <a:rPr lang="en-US" sz="2400" dirty="0"/>
              <a:t>He could retaliate against the German chicken tax and he could mollify the UAW by placing a tariff on imported pickup trucks. </a:t>
            </a:r>
            <a:endParaRPr lang="en-US" sz="2400" dirty="0" smtClean="0"/>
          </a:p>
          <a:p>
            <a:pPr lvl="2"/>
            <a:r>
              <a:rPr lang="en-US" dirty="0" smtClean="0"/>
              <a:t>As such, it was both a punitive and a protective tariff.</a:t>
            </a:r>
          </a:p>
          <a:p>
            <a:pPr lvl="3"/>
            <a:r>
              <a:rPr lang="en-US" sz="2400" dirty="0" smtClean="0"/>
              <a:t>The UAW agreed not to strike, which helped Johnson’s re-election.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2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Today, 54 years later, the tariff on imported pickup trucks is still in place.</a:t>
            </a:r>
          </a:p>
          <a:p>
            <a:r>
              <a:rPr lang="en-US" sz="2400" dirty="0" smtClean="0"/>
              <a:t>Many foreign automakers have made use of various “workarounds”.</a:t>
            </a:r>
          </a:p>
          <a:p>
            <a:r>
              <a:rPr lang="en-US" sz="2400" dirty="0" smtClean="0"/>
              <a:t>The most unusual is the Subaru Brat. </a:t>
            </a:r>
          </a:p>
          <a:p>
            <a:r>
              <a:rPr lang="en-US" sz="2400" dirty="0" smtClean="0"/>
              <a:t>By installing inexpensive plastic seats in the flatbed, it qualified as a passenger car which has a lower tariff            (2.5% vs. 25%).  </a:t>
            </a:r>
          </a:p>
          <a:p>
            <a:r>
              <a:rPr lang="en-US" sz="2400" dirty="0" smtClean="0"/>
              <a:t>Once in the US, the seats were removed.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4699"/>
            <a:ext cx="2563813" cy="192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14699"/>
            <a:ext cx="2565065" cy="19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Unusual Story of the Santa Suit 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62000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Is a Santa suit a “festive item” or is it “clothing”?</a:t>
            </a:r>
          </a:p>
          <a:p>
            <a:endParaRPr lang="en-US" sz="800" dirty="0" smtClean="0"/>
          </a:p>
          <a:p>
            <a:r>
              <a:rPr lang="en-US" sz="2400" dirty="0" smtClean="0"/>
              <a:t>This question was the subject of a recent                   federal court case between the US government                 and an importer of Santa suits.</a:t>
            </a:r>
          </a:p>
          <a:p>
            <a:endParaRPr lang="en-US" sz="800" dirty="0" smtClean="0"/>
          </a:p>
          <a:p>
            <a:r>
              <a:rPr lang="en-US" sz="2400" dirty="0" smtClean="0"/>
              <a:t>The government argued that Santa suits are                  clothing, which is subject to a 30%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import tariff under  US tariff regulations.  (The “Harmonized Tariff Schedule of the US”).</a:t>
            </a:r>
          </a:p>
          <a:p>
            <a:endParaRPr lang="en-US" sz="800" dirty="0" smtClean="0"/>
          </a:p>
          <a:p>
            <a:r>
              <a:rPr lang="en-US" sz="2400" dirty="0" smtClean="0"/>
              <a:t>The importer claimed it’s a festive item, which is not subject to an import tariff under the Harmonized Tariff Schedule of the US.</a:t>
            </a:r>
          </a:p>
          <a:p>
            <a:endParaRPr lang="en-US" sz="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4900"/>
            <a:ext cx="2133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93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Which Is It?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The Harmonized Tariff Schedule of the US has </a:t>
            </a:r>
            <a:r>
              <a:rPr lang="en-US" sz="2400" dirty="0" smtClean="0">
                <a:solidFill>
                  <a:prstClr val="black"/>
                </a:solidFill>
              </a:rPr>
              <a:t>about                10,000 </a:t>
            </a:r>
            <a:r>
              <a:rPr lang="en-US" sz="2400" dirty="0">
                <a:solidFill>
                  <a:prstClr val="black"/>
                </a:solidFill>
              </a:rPr>
              <a:t>listings but does not have a listing for Santa suits. </a:t>
            </a:r>
          </a:p>
          <a:p>
            <a:pPr lvl="0"/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court ruled that the </a:t>
            </a:r>
            <a:r>
              <a:rPr lang="en-US" sz="2400" i="1" dirty="0">
                <a:solidFill>
                  <a:prstClr val="black"/>
                </a:solidFill>
              </a:rPr>
              <a:t>quality</a:t>
            </a:r>
            <a:r>
              <a:rPr lang="en-US" sz="2400" dirty="0">
                <a:solidFill>
                  <a:prstClr val="black"/>
                </a:solidFill>
              </a:rPr>
              <a:t> of the Santa suit determines its category.   </a:t>
            </a:r>
            <a:r>
              <a:rPr lang="en-US" sz="2400" dirty="0" smtClean="0">
                <a:solidFill>
                  <a:prstClr val="black"/>
                </a:solidFill>
              </a:rPr>
              <a:t>If </a:t>
            </a:r>
            <a:r>
              <a:rPr lang="en-US" sz="2400" dirty="0">
                <a:solidFill>
                  <a:prstClr val="black"/>
                </a:solidFill>
              </a:rPr>
              <a:t>it uses </a:t>
            </a:r>
            <a:r>
              <a:rPr lang="en-US" sz="2400" dirty="0" smtClean="0">
                <a:solidFill>
                  <a:prstClr val="black"/>
                </a:solidFill>
              </a:rPr>
              <a:t>Velcro </a:t>
            </a:r>
            <a:r>
              <a:rPr lang="en-US" sz="2400" dirty="0">
                <a:solidFill>
                  <a:prstClr val="black"/>
                </a:solidFill>
              </a:rPr>
              <a:t>closures it’s likely </a:t>
            </a:r>
            <a:r>
              <a:rPr lang="en-US" sz="2400" dirty="0" smtClean="0">
                <a:solidFill>
                  <a:prstClr val="black"/>
                </a:solidFill>
              </a:rPr>
              <a:t>to be considered a </a:t>
            </a:r>
            <a:r>
              <a:rPr lang="en-US" sz="2400" dirty="0">
                <a:solidFill>
                  <a:prstClr val="black"/>
                </a:solidFill>
              </a:rPr>
              <a:t>festive item, but if it uses zippers it’s likely </a:t>
            </a:r>
            <a:r>
              <a:rPr lang="en-US" sz="2400" dirty="0" smtClean="0">
                <a:solidFill>
                  <a:prstClr val="black"/>
                </a:solidFill>
              </a:rPr>
              <a:t>to be considered an </a:t>
            </a:r>
            <a:r>
              <a:rPr lang="en-US" sz="2400" dirty="0">
                <a:solidFill>
                  <a:prstClr val="black"/>
                </a:solidFill>
              </a:rPr>
              <a:t>article of clothing.  </a:t>
            </a:r>
          </a:p>
          <a:p>
            <a:pPr lvl="0"/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unintended consequence of the court ruling is </a:t>
            </a:r>
            <a:r>
              <a:rPr lang="en-US" sz="2400" dirty="0">
                <a:solidFill>
                  <a:prstClr val="black"/>
                </a:solidFill>
              </a:rPr>
              <a:t>that </a:t>
            </a:r>
            <a:r>
              <a:rPr lang="en-US" sz="2400" dirty="0" smtClean="0">
                <a:solidFill>
                  <a:prstClr val="black"/>
                </a:solidFill>
              </a:rPr>
              <a:t>more Santa suits imported into the US will now be made </a:t>
            </a:r>
            <a:r>
              <a:rPr lang="en-US" sz="2400" dirty="0">
                <a:solidFill>
                  <a:prstClr val="black"/>
                </a:solidFill>
              </a:rPr>
              <a:t>with </a:t>
            </a:r>
            <a:r>
              <a:rPr lang="en-US" sz="2400" dirty="0" smtClean="0">
                <a:solidFill>
                  <a:prstClr val="black"/>
                </a:solidFill>
              </a:rPr>
              <a:t>Velcro </a:t>
            </a:r>
            <a:r>
              <a:rPr lang="en-US" sz="2400" dirty="0">
                <a:solidFill>
                  <a:prstClr val="black"/>
                </a:solidFill>
              </a:rPr>
              <a:t>closures.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85875" cy="18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28" y="472059"/>
            <a:ext cx="6019800" cy="478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51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024"/>
                </a:solidFill>
              </a:rPr>
              <a:t>Law of Unintended Consequences:  If Santa moves his operation to Cleveland, the US Postal Service will need to expand its Cleveland office.</a:t>
            </a:r>
            <a:endParaRPr lang="en-US" sz="2400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an Unusual Punitive Tariff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6567"/>
            <a:ext cx="3048264" cy="22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169" y="3048000"/>
            <a:ext cx="73696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*  </a:t>
            </a:r>
            <a:r>
              <a:rPr lang="en-US" sz="1900" dirty="0">
                <a:solidFill>
                  <a:prstClr val="black"/>
                </a:solidFill>
              </a:rPr>
              <a:t>France refused to </a:t>
            </a:r>
            <a:r>
              <a:rPr lang="en-US" sz="1900" dirty="0" smtClean="0">
                <a:solidFill>
                  <a:prstClr val="black"/>
                </a:solidFill>
              </a:rPr>
              <a:t>participate when </a:t>
            </a:r>
            <a:r>
              <a:rPr lang="en-US" sz="1900" dirty="0">
                <a:solidFill>
                  <a:prstClr val="black"/>
                </a:solidFill>
              </a:rPr>
              <a:t>the US invaded Iraq in </a:t>
            </a:r>
            <a:r>
              <a:rPr lang="en-US" sz="1900" dirty="0" smtClean="0">
                <a:solidFill>
                  <a:prstClr val="black"/>
                </a:solidFill>
              </a:rPr>
              <a:t>2003.</a:t>
            </a:r>
          </a:p>
          <a:p>
            <a:r>
              <a:rPr lang="en-US" sz="1900" dirty="0" smtClean="0">
                <a:solidFill>
                  <a:prstClr val="black"/>
                </a:solidFill>
              </a:rPr>
              <a:t>	They </a:t>
            </a:r>
            <a:r>
              <a:rPr lang="en-US" sz="1900" dirty="0">
                <a:solidFill>
                  <a:prstClr val="black"/>
                </a:solidFill>
              </a:rPr>
              <a:t>didn’t even allow our military planes to fly in French </a:t>
            </a:r>
            <a:r>
              <a:rPr lang="en-US" sz="1900" dirty="0" smtClean="0">
                <a:solidFill>
                  <a:prstClr val="black"/>
                </a:solidFill>
              </a:rPr>
              <a:t>	airspace which </a:t>
            </a:r>
            <a:r>
              <a:rPr lang="en-US" sz="1900" dirty="0">
                <a:solidFill>
                  <a:prstClr val="black"/>
                </a:solidFill>
              </a:rPr>
              <a:t>would have saved jet fuel.</a:t>
            </a:r>
            <a:r>
              <a:rPr lang="en-US" sz="800" dirty="0">
                <a:solidFill>
                  <a:prstClr val="black"/>
                </a:solidFill>
              </a:rPr>
              <a:t/>
            </a:r>
            <a:br>
              <a:rPr lang="en-US" sz="800" dirty="0">
                <a:solidFill>
                  <a:prstClr val="black"/>
                </a:solidFill>
              </a:rPr>
            </a:b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1900" dirty="0">
                <a:solidFill>
                  <a:prstClr val="black"/>
                </a:solidFill>
              </a:rPr>
              <a:t/>
            </a:r>
            <a:br>
              <a:rPr lang="en-US" sz="1900" dirty="0">
                <a:solidFill>
                  <a:prstClr val="black"/>
                </a:solidFill>
              </a:rPr>
            </a:br>
            <a:r>
              <a:rPr lang="en-US" sz="1900" dirty="0">
                <a:solidFill>
                  <a:prstClr val="black"/>
                </a:solidFill>
              </a:rPr>
              <a:t>*  The Bush Administration “punished” France with a 300% </a:t>
            </a:r>
            <a:r>
              <a:rPr lang="en-US" sz="1900" dirty="0" smtClean="0">
                <a:solidFill>
                  <a:prstClr val="black"/>
                </a:solidFill>
              </a:rPr>
              <a:t>tariff on </a:t>
            </a:r>
            <a:r>
              <a:rPr lang="en-US" sz="1900" dirty="0">
                <a:solidFill>
                  <a:prstClr val="black"/>
                </a:solidFill>
              </a:rPr>
              <a:t>Roquefort </a:t>
            </a:r>
            <a:r>
              <a:rPr lang="en-US" sz="1900" dirty="0" smtClean="0">
                <a:solidFill>
                  <a:prstClr val="black"/>
                </a:solidFill>
              </a:rPr>
              <a:t>cheese.</a:t>
            </a:r>
          </a:p>
          <a:p>
            <a:r>
              <a:rPr lang="en-US" sz="1900" dirty="0">
                <a:solidFill>
                  <a:prstClr val="black"/>
                </a:solidFill>
              </a:rPr>
              <a:t>	</a:t>
            </a:r>
            <a:r>
              <a:rPr lang="en-US" sz="1900" dirty="0" smtClean="0">
                <a:solidFill>
                  <a:prstClr val="black"/>
                </a:solidFill>
              </a:rPr>
              <a:t>--This would </a:t>
            </a:r>
            <a:r>
              <a:rPr lang="en-US" sz="1900" dirty="0">
                <a:solidFill>
                  <a:prstClr val="black"/>
                </a:solidFill>
              </a:rPr>
              <a:t>cause the price to jump between $60-100 </a:t>
            </a:r>
            <a:r>
              <a:rPr lang="en-US" sz="1900" dirty="0" smtClean="0">
                <a:solidFill>
                  <a:prstClr val="black"/>
                </a:solidFill>
              </a:rPr>
              <a:t>per lb. 	--The higher price would, in turn, reduce the quantity </a:t>
            </a:r>
            <a:r>
              <a:rPr lang="en-US" sz="1900" dirty="0">
                <a:solidFill>
                  <a:prstClr val="black"/>
                </a:solidFill>
              </a:rPr>
              <a:t>of </a:t>
            </a:r>
            <a:r>
              <a:rPr lang="en-US" sz="1900" dirty="0" smtClean="0">
                <a:solidFill>
                  <a:prstClr val="black"/>
                </a:solidFill>
              </a:rPr>
              <a:t>	   Roquefort cheese sold </a:t>
            </a:r>
            <a:r>
              <a:rPr lang="en-US" sz="1900" dirty="0">
                <a:solidFill>
                  <a:prstClr val="black"/>
                </a:solidFill>
              </a:rPr>
              <a:t>in the US.  </a:t>
            </a:r>
            <a:r>
              <a:rPr lang="en-US" sz="800" dirty="0">
                <a:solidFill>
                  <a:prstClr val="black"/>
                </a:solidFill>
              </a:rPr>
              <a:t/>
            </a:r>
            <a:br>
              <a:rPr lang="en-US" sz="800" dirty="0">
                <a:solidFill>
                  <a:prstClr val="black"/>
                </a:solidFill>
              </a:rPr>
            </a:br>
            <a:r>
              <a:rPr lang="en-US" sz="800" dirty="0">
                <a:solidFill>
                  <a:prstClr val="black"/>
                </a:solidFill>
              </a:rPr>
              <a:t>   </a:t>
            </a:r>
            <a:r>
              <a:rPr lang="en-US" sz="1900" dirty="0">
                <a:solidFill>
                  <a:prstClr val="black"/>
                </a:solidFill>
              </a:rPr>
              <a:t/>
            </a:r>
            <a:br>
              <a:rPr lang="en-US" sz="1900" dirty="0">
                <a:solidFill>
                  <a:prstClr val="black"/>
                </a:solidFill>
              </a:rPr>
            </a:br>
            <a:r>
              <a:rPr lang="en-US" sz="1900" dirty="0">
                <a:solidFill>
                  <a:prstClr val="black"/>
                </a:solidFill>
              </a:rPr>
              <a:t>*  </a:t>
            </a:r>
            <a:r>
              <a:rPr lang="en-US" sz="1900" dirty="0" smtClean="0">
                <a:solidFill>
                  <a:prstClr val="black"/>
                </a:solidFill>
              </a:rPr>
              <a:t>The tariff was clearly punitive</a:t>
            </a:r>
            <a:r>
              <a:rPr lang="en-US" sz="1900" dirty="0">
                <a:solidFill>
                  <a:prstClr val="black"/>
                </a:solidFill>
              </a:rPr>
              <a:t>, and not protective, since no Roquefort cheese is made in the US.</a:t>
            </a:r>
            <a:r>
              <a:rPr lang="en-US" sz="800" dirty="0">
                <a:solidFill>
                  <a:prstClr val="black"/>
                </a:solidFill>
              </a:rPr>
              <a:t/>
            </a:r>
            <a:br>
              <a:rPr lang="en-US" sz="800" dirty="0">
                <a:solidFill>
                  <a:prstClr val="black"/>
                </a:solidFill>
              </a:rPr>
            </a:br>
            <a:r>
              <a:rPr lang="en-US" sz="800" dirty="0">
                <a:solidFill>
                  <a:prstClr val="black"/>
                </a:solidFill>
              </a:rPr>
              <a:t/>
            </a:r>
            <a:br>
              <a:rPr lang="en-US" sz="800" dirty="0">
                <a:solidFill>
                  <a:prstClr val="black"/>
                </a:solidFill>
              </a:rPr>
            </a:br>
            <a:r>
              <a:rPr lang="en-US" sz="1900" dirty="0">
                <a:solidFill>
                  <a:prstClr val="black"/>
                </a:solidFill>
              </a:rPr>
              <a:t>*  This </a:t>
            </a:r>
            <a:r>
              <a:rPr lang="en-US" sz="1900" dirty="0" smtClean="0">
                <a:solidFill>
                  <a:prstClr val="black"/>
                </a:solidFill>
              </a:rPr>
              <a:t>punitive tariff  </a:t>
            </a:r>
            <a:r>
              <a:rPr lang="en-US" sz="1900" dirty="0">
                <a:solidFill>
                  <a:prstClr val="black"/>
                </a:solidFill>
              </a:rPr>
              <a:t>was </a:t>
            </a:r>
            <a:r>
              <a:rPr lang="en-US" sz="1900" dirty="0" smtClean="0">
                <a:solidFill>
                  <a:prstClr val="black"/>
                </a:solidFill>
              </a:rPr>
              <a:t>removed when </a:t>
            </a:r>
            <a:r>
              <a:rPr lang="en-US" sz="1900" dirty="0">
                <a:solidFill>
                  <a:prstClr val="black"/>
                </a:solidFill>
              </a:rPr>
              <a:t>Obama took office.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77241" y="3535429"/>
            <a:ext cx="632460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Side Note: The Congressional dining room changed its menu from French Fries to Freedom Fries.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9216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Very Recent Punitive Tariffs That, </a:t>
            </a:r>
            <a:b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Surface Seem Unusual, </a:t>
            </a:r>
            <a:b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Clearly Political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 response to some of the recent Trump tariffs, the EU retaliated with several seemingly unusual punitive tariffs, including tariffs on </a:t>
            </a:r>
            <a:r>
              <a:rPr lang="en-US" sz="2400" u="sng" dirty="0" smtClean="0"/>
              <a:t>bourbon whiskey </a:t>
            </a:r>
            <a:r>
              <a:rPr lang="en-US" sz="2400" dirty="0" smtClean="0"/>
              <a:t>and </a:t>
            </a:r>
            <a:r>
              <a:rPr lang="en-US" sz="2400" u="sng" dirty="0" smtClean="0"/>
              <a:t>orange juice.</a:t>
            </a:r>
          </a:p>
          <a:p>
            <a:endParaRPr lang="en-US" sz="2400" u="sng" dirty="0"/>
          </a:p>
          <a:p>
            <a:r>
              <a:rPr lang="en-US" sz="2400" dirty="0" smtClean="0"/>
              <a:t>Of all the items we export to Europe, why these two?</a:t>
            </a:r>
          </a:p>
          <a:p>
            <a:endParaRPr lang="en-US" sz="2400" u="sng" dirty="0" smtClean="0"/>
          </a:p>
          <a:p>
            <a:pPr lvl="1"/>
            <a:r>
              <a:rPr lang="en-US" sz="2400" dirty="0" smtClean="0"/>
              <a:t>On closer inspection, we see the EU’s intent </a:t>
            </a:r>
            <a:r>
              <a:rPr lang="en-US" sz="2400" dirty="0"/>
              <a:t>is to have </a:t>
            </a:r>
            <a:r>
              <a:rPr lang="en-US" sz="2400" dirty="0" smtClean="0"/>
              <a:t> maximum </a:t>
            </a:r>
            <a:r>
              <a:rPr lang="en-US" sz="2400" dirty="0"/>
              <a:t>political effect. 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Bourbon whiskey comes from Kentucky</a:t>
            </a:r>
            <a:r>
              <a:rPr lang="en-US" sz="2400" dirty="0"/>
              <a:t>, </a:t>
            </a:r>
            <a:r>
              <a:rPr lang="en-US" sz="2400" dirty="0" smtClean="0"/>
              <a:t>which is                 Senate </a:t>
            </a:r>
            <a:r>
              <a:rPr lang="en-US" sz="2400" dirty="0"/>
              <a:t>majority leader Mitch McConnell's state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lvl="1"/>
            <a:r>
              <a:rPr lang="en-US" sz="2400" dirty="0"/>
              <a:t>Orange </a:t>
            </a:r>
            <a:r>
              <a:rPr lang="en-US" sz="2400" dirty="0" smtClean="0"/>
              <a:t>juice </a:t>
            </a:r>
            <a:r>
              <a:rPr lang="en-US" sz="2400" dirty="0"/>
              <a:t>is a major export of </a:t>
            </a:r>
            <a:r>
              <a:rPr lang="en-US" sz="2400" dirty="0" smtClean="0"/>
              <a:t>Florida, which is                                     a key </a:t>
            </a:r>
            <a:r>
              <a:rPr lang="en-US" sz="2400" dirty="0"/>
              <a:t>US swing </a:t>
            </a:r>
            <a:r>
              <a:rPr lang="en-US" sz="2400" dirty="0" smtClean="0"/>
              <a:t>state important to Trump’s election.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48" y="5693252"/>
            <a:ext cx="1633538" cy="11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an Unusual Protectionist Tariff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21491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1167825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Story of the Paper Clip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0743" y="2040791"/>
            <a:ext cx="5791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US companies make paper clips (ACCO and Officemate).  ACCO dominates the market by far.  </a:t>
            </a:r>
            <a:endParaRPr lang="en-US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Much of ACCO’s equipment is over 50 years old and inefficient</a:t>
            </a:r>
            <a:r>
              <a:rPr lang="en-US" sz="2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Chinese companies have newer more efficient machinery and in the 1990s began selling paper clips in the 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71" y="53704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Since 1994 </a:t>
            </a:r>
            <a:r>
              <a:rPr lang="en-US" sz="2400" dirty="0" smtClean="0"/>
              <a:t>tariffs </a:t>
            </a:r>
            <a:r>
              <a:rPr lang="en-US" sz="2400" dirty="0"/>
              <a:t>up to 127% have protected ACCO and Officemate from Chinese competition. </a:t>
            </a:r>
            <a:endParaRPr lang="en-US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56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41218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What’s Unusual Here?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71007"/>
            <a:ext cx="8153400" cy="37963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According to the Department </a:t>
            </a:r>
            <a:r>
              <a:rPr lang="en-US" sz="2400" dirty="0"/>
              <a:t>of </a:t>
            </a:r>
            <a:r>
              <a:rPr lang="en-US" sz="2400" dirty="0" smtClean="0"/>
              <a:t>Commerce, their </a:t>
            </a:r>
            <a:r>
              <a:rPr lang="en-US" sz="2400" dirty="0"/>
              <a:t>original and subsequent </a:t>
            </a:r>
            <a:r>
              <a:rPr lang="en-US" sz="2400" dirty="0" smtClean="0"/>
              <a:t>rulings </a:t>
            </a:r>
            <a:r>
              <a:rPr lang="en-US" sz="2400" dirty="0"/>
              <a:t>are based on </a:t>
            </a:r>
            <a:r>
              <a:rPr lang="en-US" sz="2400" dirty="0" smtClean="0"/>
              <a:t>the testimony </a:t>
            </a:r>
            <a:r>
              <a:rPr lang="en-US" sz="2400" dirty="0"/>
              <a:t>submitted by </a:t>
            </a:r>
            <a:r>
              <a:rPr lang="en-US" sz="2400" dirty="0" smtClean="0"/>
              <a:t>“all </a:t>
            </a:r>
            <a:r>
              <a:rPr lang="en-US" sz="2400" dirty="0"/>
              <a:t>interested </a:t>
            </a:r>
            <a:r>
              <a:rPr lang="en-US" sz="2400" dirty="0" smtClean="0"/>
              <a:t>parties”, </a:t>
            </a:r>
            <a:r>
              <a:rPr lang="en-US" sz="2400" dirty="0"/>
              <a:t>which to date, has only been ACCO.</a:t>
            </a:r>
          </a:p>
          <a:p>
            <a:endParaRPr lang="en-US" sz="2400" dirty="0"/>
          </a:p>
          <a:p>
            <a:r>
              <a:rPr lang="en-US" sz="2400" dirty="0"/>
              <a:t>In 2017 the </a:t>
            </a:r>
            <a:r>
              <a:rPr lang="en-US" sz="2400" dirty="0" smtClean="0"/>
              <a:t>Department of Commerce recommended renewing </a:t>
            </a:r>
            <a:r>
              <a:rPr lang="en-US" sz="2400" dirty="0"/>
              <a:t>this tariff for another five years citing “material injury to an industry in the United States” despite no claim of an impact on national security or loss of a significant number of jobs.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048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7075" y="1828800"/>
            <a:ext cx="206692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a Tariff Designed to Favor One US Company Over </a:t>
            </a:r>
            <a:r>
              <a:rPr lang="en-US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br>
              <a:rPr lang="en-US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Unusual Fish Story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57217"/>
            <a:ext cx="3048000" cy="22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0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144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the time of this story, Bumble Bee was a subsidiary of a US company (ConAgra Foods) and </a:t>
            </a:r>
            <a:r>
              <a:rPr lang="en-US" sz="2400" dirty="0" err="1" smtClean="0"/>
              <a:t>StarKist</a:t>
            </a:r>
            <a:r>
              <a:rPr lang="en-US" sz="2400" dirty="0" smtClean="0"/>
              <a:t> was also a subsidiary of a US company (HJ Heinz). </a:t>
            </a:r>
          </a:p>
          <a:p>
            <a:endParaRPr lang="en-US" sz="800" dirty="0" smtClean="0"/>
          </a:p>
          <a:p>
            <a:r>
              <a:rPr lang="en-US" sz="2400" dirty="0" smtClean="0"/>
              <a:t>Bumble Bee imported the raw tuna into the US and performed its canning in the US.</a:t>
            </a:r>
          </a:p>
          <a:p>
            <a:endParaRPr lang="en-US" sz="800" dirty="0" smtClean="0"/>
          </a:p>
          <a:p>
            <a:r>
              <a:rPr lang="en-US" sz="2400" dirty="0" smtClean="0"/>
              <a:t>StarKist did its canning outside the US and imported the final canned product into the US.</a:t>
            </a:r>
          </a:p>
          <a:p>
            <a:endParaRPr lang="en-US" sz="800" dirty="0" smtClean="0"/>
          </a:p>
          <a:p>
            <a:r>
              <a:rPr lang="en-US" sz="2400" dirty="0" smtClean="0"/>
              <a:t>In 2002, to disadvantage its competitor, Bumble Bee was able to get a 35% tariff imposed on imported canned tuna. </a:t>
            </a:r>
          </a:p>
          <a:p>
            <a:endParaRPr lang="en-US" sz="800" dirty="0" smtClean="0"/>
          </a:p>
          <a:p>
            <a:pPr lvl="1"/>
            <a:r>
              <a:rPr lang="en-US" sz="2400" dirty="0" smtClean="0"/>
              <a:t>(Something very fishy going on here!)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0"/>
            <a:ext cx="2359025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962"/>
            <a:ext cx="23225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Chess Game Continues…</a:t>
            </a:r>
            <a:endParaRPr lang="en-US" sz="3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391400" cy="2514600"/>
          </a:xfrm>
        </p:spPr>
        <p:txBody>
          <a:bodyPr/>
          <a:lstStyle/>
          <a:p>
            <a:r>
              <a:rPr lang="en-US" sz="2400" dirty="0"/>
              <a:t>As a counter move, </a:t>
            </a:r>
            <a:r>
              <a:rPr lang="en-US" sz="2400" dirty="0" err="1" smtClean="0"/>
              <a:t>StarKist</a:t>
            </a:r>
            <a:r>
              <a:rPr lang="en-US" sz="2400" dirty="0" smtClean="0"/>
              <a:t> </a:t>
            </a:r>
            <a:r>
              <a:rPr lang="en-US" sz="2400" dirty="0"/>
              <a:t>moved its canning operation to American Samoa to </a:t>
            </a:r>
            <a:r>
              <a:rPr lang="en-US" sz="2400" dirty="0" smtClean="0"/>
              <a:t>avoid </a:t>
            </a:r>
            <a:r>
              <a:rPr lang="en-US" sz="2400" dirty="0"/>
              <a:t>the tariff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r>
              <a:rPr lang="en-US" sz="2400" dirty="0" smtClean="0"/>
              <a:t>As a counter-counter move, Bumble Bee was able to get Congress to increase the minimum wage in American Samoa, thereby increasing </a:t>
            </a:r>
            <a:r>
              <a:rPr lang="en-US" sz="2400" dirty="0" err="1" smtClean="0"/>
              <a:t>StarKist’s</a:t>
            </a:r>
            <a:r>
              <a:rPr lang="en-US" sz="2400" dirty="0" smtClean="0"/>
              <a:t> costs.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27990"/>
            <a:ext cx="419100" cy="52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1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73210"/>
            <a:ext cx="984590" cy="98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14951"/>
            <a:ext cx="990600" cy="100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Still Puzzled By This Unusual Tariff</a:t>
            </a:r>
            <a:b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(because its neither protective or punitive)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23" y="1447800"/>
            <a:ext cx="2712955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714" y="3602672"/>
            <a:ext cx="84944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 This year Trump placed a 25% tariff on Chinese antiques.</a:t>
            </a:r>
          </a:p>
          <a:p>
            <a:endParaRPr lang="en-US" sz="1000" dirty="0" smtClean="0"/>
          </a:p>
          <a:p>
            <a:r>
              <a:rPr lang="en-US" sz="2000" dirty="0" smtClean="0"/>
              <a:t>*  Since antiques were </a:t>
            </a:r>
            <a:r>
              <a:rPr lang="en-US" sz="2000" dirty="0"/>
              <a:t>made </a:t>
            </a:r>
            <a:r>
              <a:rPr lang="en-US" sz="2000" dirty="0" smtClean="0"/>
              <a:t>a long time ago, </a:t>
            </a:r>
            <a:r>
              <a:rPr lang="en-US" sz="2000" dirty="0"/>
              <a:t>the importation of </a:t>
            </a:r>
            <a:r>
              <a:rPr lang="en-US" sz="2000" dirty="0" smtClean="0"/>
              <a:t>these </a:t>
            </a:r>
            <a:r>
              <a:rPr lang="en-US" sz="2000" dirty="0"/>
              <a:t>antiques is not </a:t>
            </a:r>
            <a:r>
              <a:rPr lang="en-US" sz="2000" dirty="0" smtClean="0"/>
              <a:t>displacing </a:t>
            </a:r>
            <a:r>
              <a:rPr lang="en-US" sz="2000" dirty="0"/>
              <a:t>current US manufacturing </a:t>
            </a:r>
            <a:r>
              <a:rPr lang="en-US" sz="2000" dirty="0" smtClean="0"/>
              <a:t>jobs, so it’s not a protective tariff.</a:t>
            </a:r>
          </a:p>
          <a:p>
            <a:endParaRPr lang="en-US" sz="1000" dirty="0" smtClean="0"/>
          </a:p>
          <a:p>
            <a:r>
              <a:rPr lang="en-US" sz="2000" dirty="0" smtClean="0"/>
              <a:t>*  Nor is it affecting current Chinese manufacturing jobs because the antiques were made a long time ago, so its not a punitive tariff either. </a:t>
            </a:r>
            <a:endParaRPr lang="en-US" sz="2000" dirty="0"/>
          </a:p>
          <a:p>
            <a:endParaRPr lang="en-US" sz="1000" dirty="0" smtClean="0"/>
          </a:p>
          <a:p>
            <a:r>
              <a:rPr lang="en-US" sz="2000" dirty="0" smtClean="0"/>
              <a:t>*  Moreover, it’s very narrowly targeted and won’t affect that many transactions.  The likely consequence is that more Chinese antiques will wind up in European museums and less in American museums.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00175"/>
            <a:ext cx="5715000" cy="5257800"/>
          </a:xfrm>
        </p:spPr>
        <p:txBody>
          <a:bodyPr>
            <a:normAutofit/>
          </a:bodyPr>
          <a:lstStyle/>
          <a:p>
            <a:r>
              <a:rPr lang="en-US" sz="2000" dirty="0"/>
              <a:t>Some tariffs are punitive</a:t>
            </a:r>
          </a:p>
          <a:p>
            <a:pPr lvl="1"/>
            <a:r>
              <a:rPr lang="en-US" sz="2000" dirty="0" smtClean="0"/>
              <a:t>Ex: </a:t>
            </a:r>
            <a:r>
              <a:rPr lang="en-US" sz="2000" dirty="0"/>
              <a:t>Roquefort </a:t>
            </a:r>
            <a:r>
              <a:rPr lang="en-US" sz="2000" dirty="0" smtClean="0"/>
              <a:t>cheese</a:t>
            </a:r>
            <a:endParaRPr lang="en-US" sz="2000" dirty="0"/>
          </a:p>
          <a:p>
            <a:r>
              <a:rPr lang="en-US" sz="2000" dirty="0"/>
              <a:t>Some tariffs are protective</a:t>
            </a:r>
          </a:p>
          <a:p>
            <a:pPr lvl="1"/>
            <a:r>
              <a:rPr lang="en-US" sz="2000" dirty="0" smtClean="0"/>
              <a:t>Ex: </a:t>
            </a:r>
            <a:r>
              <a:rPr lang="en-US" sz="2000" dirty="0"/>
              <a:t>Paper clips</a:t>
            </a:r>
          </a:p>
          <a:p>
            <a:r>
              <a:rPr lang="en-US" sz="2000" dirty="0"/>
              <a:t>Some tariffs are both punitive and protective</a:t>
            </a:r>
          </a:p>
          <a:p>
            <a:pPr lvl="1"/>
            <a:r>
              <a:rPr lang="en-US" sz="2000" dirty="0" smtClean="0"/>
              <a:t>Ex:  “The Chicken </a:t>
            </a:r>
            <a:r>
              <a:rPr lang="en-US" sz="2000" dirty="0"/>
              <a:t>Tax”</a:t>
            </a:r>
          </a:p>
          <a:p>
            <a:r>
              <a:rPr lang="en-US" sz="2000" dirty="0"/>
              <a:t>Some </a:t>
            </a:r>
            <a:r>
              <a:rPr lang="en-US" sz="2000" dirty="0" smtClean="0"/>
              <a:t>tariffs are </a:t>
            </a:r>
            <a:r>
              <a:rPr lang="en-US" sz="2000" dirty="0"/>
              <a:t>strategic </a:t>
            </a:r>
            <a:r>
              <a:rPr lang="en-US" sz="2000" dirty="0" smtClean="0"/>
              <a:t>gamesmanship of one US company against another</a:t>
            </a:r>
            <a:endParaRPr lang="en-US" sz="2000" dirty="0"/>
          </a:p>
          <a:p>
            <a:pPr lvl="1"/>
            <a:r>
              <a:rPr lang="en-US" sz="2000" dirty="0" smtClean="0"/>
              <a:t>Ex: </a:t>
            </a:r>
            <a:r>
              <a:rPr lang="en-US" sz="2000" dirty="0"/>
              <a:t>Canned Tuna</a:t>
            </a:r>
          </a:p>
          <a:p>
            <a:r>
              <a:rPr lang="en-US" sz="2000" dirty="0"/>
              <a:t>Some </a:t>
            </a:r>
            <a:r>
              <a:rPr lang="en-US" sz="2000" dirty="0" smtClean="0"/>
              <a:t>tariffs are </a:t>
            </a:r>
            <a:r>
              <a:rPr lang="en-US" sz="2000" dirty="0"/>
              <a:t>simply puzzling (probably because there’s more to the story)</a:t>
            </a:r>
          </a:p>
          <a:p>
            <a:pPr lvl="1"/>
            <a:r>
              <a:rPr lang="en-US" sz="2000" dirty="0" smtClean="0"/>
              <a:t>Ex: </a:t>
            </a:r>
            <a:r>
              <a:rPr lang="en-US" sz="2000" dirty="0"/>
              <a:t>Chinese antiques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But in all cases, the US consumer pays more.</a:t>
            </a:r>
          </a:p>
          <a:p>
            <a:endParaRPr 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33800"/>
            <a:ext cx="2576367" cy="29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Tariff?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49831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 tariff is a tax on an imported item, usually applied as a percentage of the item’s import price.</a:t>
            </a:r>
          </a:p>
          <a:p>
            <a:endParaRPr lang="en-US" sz="800" dirty="0" smtClean="0"/>
          </a:p>
          <a:p>
            <a:r>
              <a:rPr lang="en-US" sz="2000" dirty="0" smtClean="0"/>
              <a:t>Tariffs have been part of the US economy for a long time.</a:t>
            </a:r>
          </a:p>
          <a:p>
            <a:pPr lvl="1"/>
            <a:r>
              <a:rPr lang="en-US" sz="2000" dirty="0" smtClean="0"/>
              <a:t>The second law signed by George Washington enacted a tariff of 5% on most imported items.              </a:t>
            </a:r>
          </a:p>
          <a:p>
            <a:pPr lvl="1"/>
            <a:r>
              <a:rPr lang="en-US" sz="2000" dirty="0" smtClean="0"/>
              <a:t>The stated purpose of that tariff was two-fold:</a:t>
            </a:r>
          </a:p>
          <a:p>
            <a:pPr lvl="2"/>
            <a:r>
              <a:rPr lang="en-US" sz="2000" dirty="0"/>
              <a:t>To protect fledgling US </a:t>
            </a:r>
            <a:r>
              <a:rPr lang="en-US" sz="2000" dirty="0" smtClean="0"/>
              <a:t>businesses, and</a:t>
            </a:r>
            <a:endParaRPr lang="en-US" sz="2000" dirty="0"/>
          </a:p>
          <a:p>
            <a:pPr lvl="2"/>
            <a:r>
              <a:rPr lang="en-US" sz="2000" dirty="0" smtClean="0"/>
              <a:t>To raise revenue for the federal government                         (there was no income tax yet).</a:t>
            </a:r>
          </a:p>
          <a:p>
            <a:pPr lvl="5"/>
            <a:r>
              <a:rPr lang="en-US" dirty="0" smtClean="0"/>
              <a:t>In 1792 these tariffs provided 95% of the federal government’s revenue.  </a:t>
            </a:r>
          </a:p>
          <a:p>
            <a:pPr lvl="5"/>
            <a:r>
              <a:rPr lang="en-US" dirty="0" smtClean="0"/>
              <a:t>Tariffs remained a significant part of the government’s revenue until the mid 1800s and has been steadily decreasing since.  </a:t>
            </a:r>
          </a:p>
          <a:p>
            <a:pPr lvl="5"/>
            <a:r>
              <a:rPr lang="en-US" dirty="0" smtClean="0"/>
              <a:t>In </a:t>
            </a:r>
            <a:r>
              <a:rPr lang="en-US" dirty="0"/>
              <a:t>2010 it was </a:t>
            </a:r>
            <a:r>
              <a:rPr lang="en-US" dirty="0" smtClean="0"/>
              <a:t>only 1.2</a:t>
            </a:r>
            <a:r>
              <a:rPr lang="en-US" dirty="0"/>
              <a:t>%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068" y="381000"/>
            <a:ext cx="5410200" cy="259080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Perhaps the most controversial </a:t>
            </a:r>
            <a:r>
              <a:rPr lang="en-US" sz="2200" dirty="0" smtClean="0"/>
              <a:t>tariff was </a:t>
            </a:r>
            <a:r>
              <a:rPr lang="en-US" sz="2200" dirty="0"/>
              <a:t>the 1930 Smoot-Hawley Tariff.</a:t>
            </a:r>
          </a:p>
          <a:p>
            <a:r>
              <a:rPr lang="en-US" sz="2200" dirty="0" smtClean="0"/>
              <a:t>The tariff levied an import tax on thousands                                                                                          of items.</a:t>
            </a:r>
          </a:p>
          <a:p>
            <a:pPr lvl="1"/>
            <a:r>
              <a:rPr lang="en-US" sz="2200" dirty="0" smtClean="0"/>
              <a:t>Raised </a:t>
            </a:r>
            <a:r>
              <a:rPr lang="en-US" sz="2200" dirty="0"/>
              <a:t>U.S. </a:t>
            </a:r>
            <a:r>
              <a:rPr lang="en-US" sz="2200" dirty="0" smtClean="0"/>
              <a:t>tariffs </a:t>
            </a:r>
            <a:r>
              <a:rPr lang="en-US" sz="2200" dirty="0"/>
              <a:t>to an all-time </a:t>
            </a:r>
            <a:r>
              <a:rPr lang="en-US" sz="2200" dirty="0" smtClean="0"/>
              <a:t>high</a:t>
            </a:r>
            <a:endParaRPr lang="en-US" sz="2200" dirty="0"/>
          </a:p>
          <a:p>
            <a:pPr lvl="1"/>
            <a:r>
              <a:rPr lang="en-US" sz="2200" dirty="0" smtClean="0"/>
              <a:t>Most </a:t>
            </a:r>
            <a:r>
              <a:rPr lang="en-US" sz="2200" dirty="0"/>
              <a:t>economists </a:t>
            </a:r>
            <a:r>
              <a:rPr lang="en-US" sz="2200" dirty="0" smtClean="0"/>
              <a:t>opposed</a:t>
            </a:r>
            <a:endParaRPr lang="en-US" sz="2200" dirty="0"/>
          </a:p>
          <a:p>
            <a:pPr lvl="1"/>
            <a:r>
              <a:rPr lang="en-US" sz="2200" dirty="0" smtClean="0"/>
              <a:t>Foreign </a:t>
            </a:r>
            <a:r>
              <a:rPr lang="en-US" sz="2200" dirty="0"/>
              <a:t>countries </a:t>
            </a:r>
            <a:r>
              <a:rPr lang="en-US" sz="2200" dirty="0" smtClean="0"/>
              <a:t>retaliated</a:t>
            </a:r>
          </a:p>
          <a:p>
            <a:pPr lvl="1"/>
            <a:r>
              <a:rPr lang="en-US" sz="2200" dirty="0" smtClean="0"/>
              <a:t>Prolonged </a:t>
            </a:r>
            <a:r>
              <a:rPr lang="en-US" sz="2200" dirty="0"/>
              <a:t>and worsened the Great Depression.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39" y="0"/>
            <a:ext cx="215300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1"/>
            <a:ext cx="17888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92" y="4648200"/>
            <a:ext cx="2336950" cy="22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3154501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 to and including the Smoot-Hawley Tariff, it was Congress’ authority </a:t>
            </a:r>
            <a:r>
              <a:rPr lang="en-US" sz="2000" dirty="0"/>
              <a:t>to levy tariffs (just as it does </a:t>
            </a:r>
            <a:r>
              <a:rPr lang="en-US" sz="2000" dirty="0" smtClean="0"/>
              <a:t>other </a:t>
            </a:r>
            <a:r>
              <a:rPr lang="en-US" sz="2000" dirty="0"/>
              <a:t>taxes). 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political fallout from </a:t>
            </a:r>
            <a:r>
              <a:rPr lang="en-US" sz="2000" dirty="0" smtClean="0"/>
              <a:t>the abysmal failure of Smoot-Hawley </a:t>
            </a:r>
            <a:r>
              <a:rPr lang="en-US" sz="2000" dirty="0"/>
              <a:t>was so great that Congress </a:t>
            </a:r>
            <a:r>
              <a:rPr lang="en-US" sz="2000" dirty="0" smtClean="0"/>
              <a:t>ceded </a:t>
            </a:r>
            <a:r>
              <a:rPr lang="en-US" sz="2000" dirty="0"/>
              <a:t>its tariff </a:t>
            </a:r>
            <a:r>
              <a:rPr lang="en-US" sz="2000" dirty="0" smtClean="0"/>
              <a:t>levying </a:t>
            </a:r>
            <a:r>
              <a:rPr lang="en-US" sz="2000" dirty="0"/>
              <a:t>authority over to the </a:t>
            </a:r>
            <a:r>
              <a:rPr lang="en-US" sz="2000" dirty="0" smtClean="0"/>
              <a:t>President</a:t>
            </a:r>
            <a:r>
              <a:rPr lang="en-US" sz="2000" dirty="0"/>
              <a:t> </a:t>
            </a:r>
            <a:r>
              <a:rPr lang="en-US" sz="2000" dirty="0" smtClean="0"/>
              <a:t>where it remains today.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Today</a:t>
            </a:r>
            <a:r>
              <a:rPr lang="en-US" sz="2000" dirty="0"/>
              <a:t>, </a:t>
            </a:r>
            <a:r>
              <a:rPr lang="en-US" sz="2000" dirty="0" smtClean="0"/>
              <a:t>since </a:t>
            </a:r>
            <a:r>
              <a:rPr lang="en-US" sz="2000" dirty="0"/>
              <a:t>tariffs </a:t>
            </a:r>
            <a:r>
              <a:rPr lang="en-US" sz="2000" dirty="0" smtClean="0"/>
              <a:t>comprise a </a:t>
            </a:r>
            <a:r>
              <a:rPr lang="en-US" sz="2000" dirty="0"/>
              <a:t>small part of the </a:t>
            </a:r>
            <a:r>
              <a:rPr lang="en-US" sz="2000" dirty="0" smtClean="0"/>
              <a:t>                                 government’s </a:t>
            </a:r>
            <a:r>
              <a:rPr lang="en-US" sz="2000" dirty="0"/>
              <a:t>revenue, we find that </a:t>
            </a:r>
            <a:r>
              <a:rPr lang="en-US" sz="2000" dirty="0" smtClean="0"/>
              <a:t>the purpose of                                   most </a:t>
            </a:r>
            <a:r>
              <a:rPr lang="en-US" sz="2000" dirty="0"/>
              <a:t>tariffs </a:t>
            </a:r>
            <a:r>
              <a:rPr lang="en-US" sz="2000" dirty="0" smtClean="0"/>
              <a:t>is either punitive </a:t>
            </a:r>
            <a:r>
              <a:rPr lang="en-US" sz="2000" dirty="0"/>
              <a:t>or </a:t>
            </a:r>
            <a:r>
              <a:rPr lang="en-US" sz="2000" dirty="0" smtClean="0"/>
              <a:t>protective, and not                                   revenue generating.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33599" y="4185138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Side Note:  This is a scene from the 1986 movie “Ferris Bueller’s Day Off” where Ben Stein delivers a comedic lecture on the Smoot-Hawley Tariff.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60961" y="1764210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rot="5400000" flipH="1" flipV="1">
            <a:off x="1903413" y="4876800"/>
            <a:ext cx="1525588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60413" y="4108450"/>
            <a:ext cx="1863725" cy="1530350"/>
          </a:xfrm>
          <a:custGeom>
            <a:avLst/>
            <a:gdLst>
              <a:gd name="connsiteX0" fmla="*/ 0 w 1864426"/>
              <a:gd name="connsiteY0" fmla="*/ 1448790 h 1448790"/>
              <a:gd name="connsiteX1" fmla="*/ 23750 w 1864426"/>
              <a:gd name="connsiteY1" fmla="*/ 0 h 1448790"/>
              <a:gd name="connsiteX2" fmla="*/ 1864426 w 1864426"/>
              <a:gd name="connsiteY2" fmla="*/ 23751 h 1448790"/>
              <a:gd name="connsiteX3" fmla="*/ 0 w 1864426"/>
              <a:gd name="connsiteY3" fmla="*/ 144879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448790">
                <a:moveTo>
                  <a:pt x="0" y="1448790"/>
                </a:moveTo>
                <a:lnTo>
                  <a:pt x="23750" y="0"/>
                </a:lnTo>
                <a:lnTo>
                  <a:pt x="1864426" y="23751"/>
                </a:lnTo>
                <a:lnTo>
                  <a:pt x="0" y="14487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47713" y="2589213"/>
            <a:ext cx="1865312" cy="1531937"/>
          </a:xfrm>
          <a:custGeom>
            <a:avLst/>
            <a:gdLst>
              <a:gd name="connsiteX0" fmla="*/ 0 w 1864426"/>
              <a:gd name="connsiteY0" fmla="*/ 0 h 1531917"/>
              <a:gd name="connsiteX1" fmla="*/ 11876 w 1864426"/>
              <a:gd name="connsiteY1" fmla="*/ 1531917 h 1531917"/>
              <a:gd name="connsiteX2" fmla="*/ 1864426 w 1864426"/>
              <a:gd name="connsiteY2" fmla="*/ 1531917 h 1531917"/>
              <a:gd name="connsiteX3" fmla="*/ 0 w 1864426"/>
              <a:gd name="connsiteY3" fmla="*/ 0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531917">
                <a:moveTo>
                  <a:pt x="0" y="0"/>
                </a:moveTo>
                <a:cubicBezTo>
                  <a:pt x="3959" y="510639"/>
                  <a:pt x="7917" y="1021278"/>
                  <a:pt x="11876" y="1531917"/>
                </a:cubicBezTo>
                <a:lnTo>
                  <a:pt x="1864426" y="1531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2000" y="3124200"/>
            <a:ext cx="3200400" cy="2514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2590800"/>
            <a:ext cx="3276600" cy="2667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695" name="TextBox 10"/>
          <p:cNvSpPr txBox="1">
            <a:spLocks noChangeArrowheads="1"/>
          </p:cNvSpPr>
          <p:nvPr/>
        </p:nvSpPr>
        <p:spPr bwMode="auto">
          <a:xfrm>
            <a:off x="3886200" y="2819400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C0504D"/>
                </a:solidFill>
              </a:rPr>
              <a:t>S</a:t>
            </a:r>
          </a:p>
        </p:txBody>
      </p:sp>
      <p:sp>
        <p:nvSpPr>
          <p:cNvPr id="114696" name="TextBox 11"/>
          <p:cNvSpPr txBox="1">
            <a:spLocks noChangeArrowheads="1"/>
          </p:cNvSpPr>
          <p:nvPr/>
        </p:nvSpPr>
        <p:spPr bwMode="auto">
          <a:xfrm>
            <a:off x="3962400" y="51323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4F81BD"/>
                </a:solidFill>
              </a:rPr>
              <a:t>D</a:t>
            </a:r>
            <a:endParaRPr lang="en-US" altLang="en-US" sz="2400" b="1" dirty="0">
              <a:solidFill>
                <a:srgbClr val="4F81BD"/>
              </a:solidFill>
            </a:endParaRPr>
          </a:p>
        </p:txBody>
      </p:sp>
      <p:sp>
        <p:nvSpPr>
          <p:cNvPr id="114697" name="TextBox 12"/>
          <p:cNvSpPr txBox="1">
            <a:spLocks noChangeArrowheads="1"/>
          </p:cNvSpPr>
          <p:nvPr/>
        </p:nvSpPr>
        <p:spPr bwMode="auto">
          <a:xfrm>
            <a:off x="609600" y="1947446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</a:rPr>
              <a:t>Price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sp>
        <p:nvSpPr>
          <p:cNvPr id="114698" name="TextBox 13"/>
          <p:cNvSpPr txBox="1">
            <a:spLocks noChangeArrowheads="1"/>
          </p:cNvSpPr>
          <p:nvPr/>
        </p:nvSpPr>
        <p:spPr bwMode="auto">
          <a:xfrm>
            <a:off x="4371109" y="5640387"/>
            <a:ext cx="1039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</a:rPr>
              <a:t>Quantity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4113213"/>
            <a:ext cx="1828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Tariffs Work?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Tariff Do?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of Tariffs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1" name="TextBox 38"/>
          <p:cNvSpPr txBox="1">
            <a:spLocks noChangeArrowheads="1"/>
          </p:cNvSpPr>
          <p:nvPr/>
        </p:nvSpPr>
        <p:spPr bwMode="auto">
          <a:xfrm>
            <a:off x="471055" y="3873931"/>
            <a:ext cx="381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4702" name="TextBox 48"/>
          <p:cNvSpPr txBox="1">
            <a:spLocks noChangeArrowheads="1"/>
          </p:cNvSpPr>
          <p:nvPr/>
        </p:nvSpPr>
        <p:spPr bwMode="auto">
          <a:xfrm>
            <a:off x="2514600" y="5638800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029200" y="2895600"/>
            <a:ext cx="3657600" cy="1676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When </a:t>
            </a:r>
            <a:r>
              <a:rPr lang="en-US" sz="2000" dirty="0">
                <a:solidFill>
                  <a:prstClr val="white"/>
                </a:solidFill>
              </a:rPr>
              <a:t>there is </a:t>
            </a:r>
            <a:r>
              <a:rPr lang="en-US" sz="2000" b="1" dirty="0">
                <a:solidFill>
                  <a:prstClr val="white"/>
                </a:solidFill>
              </a:rPr>
              <a:t>no </a:t>
            </a:r>
            <a:r>
              <a:rPr lang="en-US" sz="2000" b="1" dirty="0" smtClean="0">
                <a:solidFill>
                  <a:prstClr val="white"/>
                </a:solidFill>
              </a:rPr>
              <a:t>tariff</a:t>
            </a:r>
            <a:r>
              <a:rPr lang="en-US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>
                <a:solidFill>
                  <a:prstClr val="white"/>
                </a:solidFill>
              </a:rPr>
              <a:t>market equilibrium </a:t>
            </a:r>
            <a:r>
              <a:rPr lang="en-US" sz="2000" dirty="0" smtClean="0">
                <a:solidFill>
                  <a:prstClr val="white"/>
                </a:solidFill>
              </a:rPr>
              <a:t>can be </a:t>
            </a:r>
            <a:r>
              <a:rPr lang="en-US" sz="2000" dirty="0">
                <a:solidFill>
                  <a:prstClr val="white"/>
                </a:solidFill>
              </a:rPr>
              <a:t>reached </a:t>
            </a:r>
            <a:r>
              <a:rPr lang="en-US" sz="2000" dirty="0" smtClean="0">
                <a:solidFill>
                  <a:prstClr val="white"/>
                </a:solidFill>
              </a:rPr>
              <a:t>enabling </a:t>
            </a:r>
            <a:r>
              <a:rPr lang="en-US" sz="2000" dirty="0">
                <a:solidFill>
                  <a:prstClr val="white"/>
                </a:solidFill>
              </a:rPr>
              <a:t>consumer and producer surplus </a:t>
            </a:r>
            <a:r>
              <a:rPr lang="en-US" sz="2000" dirty="0" smtClean="0">
                <a:solidFill>
                  <a:prstClr val="white"/>
                </a:solidFill>
              </a:rPr>
              <a:t>to be maximized </a:t>
            </a:r>
            <a:endParaRPr lang="en-US" sz="20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954087" y="3924300"/>
            <a:ext cx="34305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638800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4800600" y="2514600"/>
            <a:ext cx="1905000" cy="1600200"/>
          </a:xfrm>
          <a:custGeom>
            <a:avLst/>
            <a:gdLst>
              <a:gd name="connsiteX0" fmla="*/ 0 w 1864426"/>
              <a:gd name="connsiteY0" fmla="*/ 0 h 1531917"/>
              <a:gd name="connsiteX1" fmla="*/ 11876 w 1864426"/>
              <a:gd name="connsiteY1" fmla="*/ 1531917 h 1531917"/>
              <a:gd name="connsiteX2" fmla="*/ 1864426 w 1864426"/>
              <a:gd name="connsiteY2" fmla="*/ 1531917 h 1531917"/>
              <a:gd name="connsiteX3" fmla="*/ 0 w 1864426"/>
              <a:gd name="connsiteY3" fmla="*/ 0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531917">
                <a:moveTo>
                  <a:pt x="0" y="0"/>
                </a:moveTo>
                <a:cubicBezTo>
                  <a:pt x="3959" y="510639"/>
                  <a:pt x="7917" y="1021278"/>
                  <a:pt x="11876" y="1531917"/>
                </a:cubicBezTo>
                <a:lnTo>
                  <a:pt x="1864426" y="1531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800600" y="4114800"/>
            <a:ext cx="1905000" cy="1447800"/>
          </a:xfrm>
          <a:custGeom>
            <a:avLst/>
            <a:gdLst>
              <a:gd name="connsiteX0" fmla="*/ 0 w 1864426"/>
              <a:gd name="connsiteY0" fmla="*/ 1448790 h 1448790"/>
              <a:gd name="connsiteX1" fmla="*/ 23750 w 1864426"/>
              <a:gd name="connsiteY1" fmla="*/ 0 h 1448790"/>
              <a:gd name="connsiteX2" fmla="*/ 1864426 w 1864426"/>
              <a:gd name="connsiteY2" fmla="*/ 23751 h 1448790"/>
              <a:gd name="connsiteX3" fmla="*/ 0 w 1864426"/>
              <a:gd name="connsiteY3" fmla="*/ 144879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448790">
                <a:moveTo>
                  <a:pt x="0" y="1448790"/>
                </a:moveTo>
                <a:lnTo>
                  <a:pt x="23750" y="0"/>
                </a:lnTo>
                <a:lnTo>
                  <a:pt x="1864426" y="23751"/>
                </a:lnTo>
                <a:lnTo>
                  <a:pt x="0" y="14487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00600" y="3581400"/>
            <a:ext cx="12954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6096000" y="3581400"/>
            <a:ext cx="579438" cy="990600"/>
          </a:xfrm>
          <a:custGeom>
            <a:avLst/>
            <a:gdLst>
              <a:gd name="connsiteX0" fmla="*/ 0 w 344384"/>
              <a:gd name="connsiteY0" fmla="*/ 0 h 581890"/>
              <a:gd name="connsiteX1" fmla="*/ 0 w 344384"/>
              <a:gd name="connsiteY1" fmla="*/ 581890 h 581890"/>
              <a:gd name="connsiteX2" fmla="*/ 344384 w 344384"/>
              <a:gd name="connsiteY2" fmla="*/ 308758 h 581890"/>
              <a:gd name="connsiteX3" fmla="*/ 0 w 344384"/>
              <a:gd name="connsiteY3" fmla="*/ 0 h 58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84" h="581890">
                <a:moveTo>
                  <a:pt x="0" y="0"/>
                </a:moveTo>
                <a:lnTo>
                  <a:pt x="0" y="581890"/>
                </a:lnTo>
                <a:lnTo>
                  <a:pt x="344384" y="308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799013" y="4572000"/>
            <a:ext cx="1296987" cy="985838"/>
          </a:xfrm>
          <a:custGeom>
            <a:avLst/>
            <a:gdLst>
              <a:gd name="connsiteX0" fmla="*/ 0 w 1864426"/>
              <a:gd name="connsiteY0" fmla="*/ 1448790 h 1448790"/>
              <a:gd name="connsiteX1" fmla="*/ 23750 w 1864426"/>
              <a:gd name="connsiteY1" fmla="*/ 0 h 1448790"/>
              <a:gd name="connsiteX2" fmla="*/ 1864426 w 1864426"/>
              <a:gd name="connsiteY2" fmla="*/ 23751 h 1448790"/>
              <a:gd name="connsiteX3" fmla="*/ 0 w 1864426"/>
              <a:gd name="connsiteY3" fmla="*/ 144879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448790">
                <a:moveTo>
                  <a:pt x="0" y="1448790"/>
                </a:moveTo>
                <a:lnTo>
                  <a:pt x="23750" y="0"/>
                </a:lnTo>
                <a:lnTo>
                  <a:pt x="1864426" y="23751"/>
                </a:lnTo>
                <a:lnTo>
                  <a:pt x="0" y="14487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786313" y="2514600"/>
            <a:ext cx="1233487" cy="1066800"/>
          </a:xfrm>
          <a:custGeom>
            <a:avLst/>
            <a:gdLst>
              <a:gd name="connsiteX0" fmla="*/ 0 w 1864426"/>
              <a:gd name="connsiteY0" fmla="*/ 0 h 1531917"/>
              <a:gd name="connsiteX1" fmla="*/ 11876 w 1864426"/>
              <a:gd name="connsiteY1" fmla="*/ 1531917 h 1531917"/>
              <a:gd name="connsiteX2" fmla="*/ 1864426 w 1864426"/>
              <a:gd name="connsiteY2" fmla="*/ 1531917 h 1531917"/>
              <a:gd name="connsiteX3" fmla="*/ 0 w 1864426"/>
              <a:gd name="connsiteY3" fmla="*/ 0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531917">
                <a:moveTo>
                  <a:pt x="0" y="0"/>
                </a:moveTo>
                <a:cubicBezTo>
                  <a:pt x="3959" y="510639"/>
                  <a:pt x="7917" y="1021278"/>
                  <a:pt x="11876" y="1531917"/>
                </a:cubicBezTo>
                <a:lnTo>
                  <a:pt x="1864426" y="1531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5638800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721" name="TextBox 10"/>
          <p:cNvSpPr txBox="1">
            <a:spLocks noChangeArrowheads="1"/>
          </p:cNvSpPr>
          <p:nvPr/>
        </p:nvSpPr>
        <p:spPr bwMode="auto">
          <a:xfrm>
            <a:off x="8001000" y="2819400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1F497D"/>
                </a:solidFill>
              </a:rPr>
              <a:t>S</a:t>
            </a:r>
            <a:r>
              <a:rPr lang="en-US" altLang="en-US" sz="2200" b="1" baseline="-25000" dirty="0">
                <a:solidFill>
                  <a:srgbClr val="1F497D"/>
                </a:solidFill>
              </a:rPr>
              <a:t>0</a:t>
            </a:r>
            <a:endParaRPr lang="en-US" altLang="en-US" sz="2200" b="1" dirty="0">
              <a:solidFill>
                <a:srgbClr val="1F497D"/>
              </a:solidFill>
            </a:endParaRPr>
          </a:p>
        </p:txBody>
      </p:sp>
      <p:sp>
        <p:nvSpPr>
          <p:cNvPr id="115722" name="TextBox 11"/>
          <p:cNvSpPr txBox="1">
            <a:spLocks noChangeArrowheads="1"/>
          </p:cNvSpPr>
          <p:nvPr/>
        </p:nvSpPr>
        <p:spPr bwMode="auto">
          <a:xfrm>
            <a:off x="8001000" y="51323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4F81BD"/>
                </a:solidFill>
              </a:rPr>
              <a:t>D</a:t>
            </a:r>
            <a:endParaRPr lang="en-US" altLang="en-US" sz="2400" b="1" dirty="0">
              <a:solidFill>
                <a:srgbClr val="4F81BD"/>
              </a:solidFill>
            </a:endParaRPr>
          </a:p>
        </p:txBody>
      </p:sp>
      <p:sp>
        <p:nvSpPr>
          <p:cNvPr id="115723" name="TextBox 12"/>
          <p:cNvSpPr txBox="1">
            <a:spLocks noChangeArrowheads="1"/>
          </p:cNvSpPr>
          <p:nvPr/>
        </p:nvSpPr>
        <p:spPr bwMode="auto">
          <a:xfrm>
            <a:off x="4648200" y="1747838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115724" name="TextBox 13"/>
          <p:cNvSpPr txBox="1">
            <a:spLocks noChangeArrowheads="1"/>
          </p:cNvSpPr>
          <p:nvPr/>
        </p:nvSpPr>
        <p:spPr bwMode="auto">
          <a:xfrm>
            <a:off x="8458200" y="5405438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1215" y="3135313"/>
            <a:ext cx="388620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Consumer surplus is </a:t>
            </a:r>
            <a:r>
              <a:rPr lang="en-US" sz="2000" dirty="0" smtClean="0">
                <a:solidFill>
                  <a:prstClr val="black"/>
                </a:solidFill>
              </a:rPr>
              <a:t>reduced        by the area B.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1215" y="1954358"/>
            <a:ext cx="3886200" cy="1050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When there’s a tariff, the supply </a:t>
            </a:r>
            <a:r>
              <a:rPr lang="en-US" sz="2000" dirty="0">
                <a:solidFill>
                  <a:prstClr val="white"/>
                </a:solidFill>
              </a:rPr>
              <a:t>curve </a:t>
            </a:r>
            <a:r>
              <a:rPr lang="en-US" sz="2000" dirty="0" smtClean="0">
                <a:solidFill>
                  <a:prstClr val="white"/>
                </a:solidFill>
              </a:rPr>
              <a:t>shifts up </a:t>
            </a:r>
            <a:r>
              <a:rPr lang="en-US" sz="2000" dirty="0">
                <a:solidFill>
                  <a:prstClr val="white"/>
                </a:solidFill>
              </a:rPr>
              <a:t>by the amount of the </a:t>
            </a:r>
            <a:r>
              <a:rPr lang="en-US" sz="2000" dirty="0" smtClean="0">
                <a:solidFill>
                  <a:prstClr val="white"/>
                </a:solidFill>
              </a:rPr>
              <a:t>tariff </a:t>
            </a:r>
            <a:r>
              <a:rPr lang="en-US" sz="2000" dirty="0">
                <a:solidFill>
                  <a:prstClr val="white"/>
                </a:solidFill>
              </a:rPr>
              <a:t>(t)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Tariff Do?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of Tariffs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 The Impact on the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Imported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5942013" y="4876800"/>
            <a:ext cx="1525588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67200" y="4294188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115730" name="TextBox 38"/>
          <p:cNvSpPr txBox="1">
            <a:spLocks noChangeArrowheads="1"/>
          </p:cNvSpPr>
          <p:nvPr/>
        </p:nvSpPr>
        <p:spPr bwMode="auto">
          <a:xfrm>
            <a:off x="4343400" y="3836988"/>
            <a:ext cx="685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1F497D"/>
                </a:solidFill>
              </a:rPr>
              <a:t>P</a:t>
            </a:r>
            <a:r>
              <a:rPr lang="en-US" altLang="en-US" sz="2200" b="1" baseline="-25000" dirty="0">
                <a:solidFill>
                  <a:srgbClr val="1F497D"/>
                </a:solidFill>
              </a:rPr>
              <a:t>0</a:t>
            </a:r>
            <a:endParaRPr lang="en-US" altLang="en-US" sz="2200" b="1" dirty="0">
              <a:solidFill>
                <a:srgbClr val="1F497D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43400" y="33528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prstClr val="black"/>
                </a:solidFill>
              </a:rPr>
              <a:t>P</a:t>
            </a:r>
            <a:r>
              <a:rPr lang="en-US" altLang="en-US" sz="2200" b="1" baseline="-25000" dirty="0">
                <a:solidFill>
                  <a:prstClr val="black"/>
                </a:solidFill>
              </a:rPr>
              <a:t>1</a:t>
            </a:r>
            <a:endParaRPr lang="en-US" altLang="en-US" sz="2200" b="1" dirty="0">
              <a:solidFill>
                <a:prstClr val="black"/>
              </a:solidFill>
            </a:endParaRPr>
          </a:p>
        </p:txBody>
      </p:sp>
      <p:sp>
        <p:nvSpPr>
          <p:cNvPr id="115732" name="TextBox 48"/>
          <p:cNvSpPr txBox="1">
            <a:spLocks noChangeArrowheads="1"/>
          </p:cNvSpPr>
          <p:nvPr/>
        </p:nvSpPr>
        <p:spPr bwMode="auto">
          <a:xfrm>
            <a:off x="6477000" y="55895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Q</a:t>
            </a:r>
            <a:r>
              <a:rPr lang="en-US" altLang="en-US" sz="2200" b="1" baseline="-25000" dirty="0">
                <a:solidFill>
                  <a:srgbClr val="000000"/>
                </a:solidFill>
              </a:rPr>
              <a:t>0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115733" name="TextBox 49"/>
          <p:cNvSpPr txBox="1">
            <a:spLocks noChangeArrowheads="1"/>
          </p:cNvSpPr>
          <p:nvPr/>
        </p:nvSpPr>
        <p:spPr bwMode="auto">
          <a:xfrm>
            <a:off x="5867400" y="55895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Q</a:t>
            </a:r>
            <a:r>
              <a:rPr lang="en-US" altLang="en-US" sz="2200" b="1" baseline="-25000" dirty="0">
                <a:solidFill>
                  <a:srgbClr val="000000"/>
                </a:solidFill>
              </a:rPr>
              <a:t>1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61215" y="3883026"/>
            <a:ext cx="3962400" cy="6937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Producer surplus is </a:t>
            </a:r>
            <a:r>
              <a:rPr lang="en-US" sz="2000" dirty="0" smtClean="0">
                <a:solidFill>
                  <a:prstClr val="white"/>
                </a:solidFill>
              </a:rPr>
              <a:t>reduced           by the area D. 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001000" y="1828800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C0504D"/>
                </a:solidFill>
              </a:rPr>
              <a:t>S</a:t>
            </a:r>
            <a:r>
              <a:rPr lang="en-US" altLang="en-US" sz="2200" b="1" baseline="-25000" dirty="0">
                <a:solidFill>
                  <a:srgbClr val="C0504D"/>
                </a:solidFill>
              </a:rPr>
              <a:t>1</a:t>
            </a:r>
            <a:endParaRPr lang="en-US" altLang="en-US" sz="2200" b="1" dirty="0">
              <a:solidFill>
                <a:srgbClr val="C0504D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858000" y="3048000"/>
            <a:ext cx="1066800" cy="838200"/>
            <a:chOff x="6858000" y="3048000"/>
            <a:chExt cx="1066800" cy="838200"/>
          </a:xfrm>
        </p:grpSpPr>
        <p:sp>
          <p:nvSpPr>
            <p:cNvPr id="35" name="Right Brace 34"/>
            <p:cNvSpPr/>
            <p:nvPr/>
          </p:nvSpPr>
          <p:spPr>
            <a:xfrm>
              <a:off x="6858000" y="3048000"/>
              <a:ext cx="304800" cy="838200"/>
            </a:xfrm>
            <a:prstGeom prst="rightBrace">
              <a:avLst>
                <a:gd name="adj1" fmla="val 3633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755" name="TextBox 37"/>
            <p:cNvSpPr txBox="1">
              <a:spLocks noChangeArrowheads="1"/>
            </p:cNvSpPr>
            <p:nvPr/>
          </p:nvSpPr>
          <p:spPr bwMode="auto">
            <a:xfrm>
              <a:off x="7162800" y="3226713"/>
              <a:ext cx="762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b="1" dirty="0">
                  <a:solidFill>
                    <a:srgbClr val="1F497D"/>
                  </a:solidFill>
                </a:rPr>
                <a:t>t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4800600" y="3581400"/>
            <a:ext cx="12954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065713" y="4610100"/>
            <a:ext cx="2058988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00600" y="4570413"/>
            <a:ext cx="12954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2514600"/>
            <a:ext cx="3276600" cy="2743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00600" y="3124200"/>
            <a:ext cx="3200400" cy="243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0600" y="4114800"/>
            <a:ext cx="1828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00600" y="2133600"/>
            <a:ext cx="3200400" cy="2438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084513" y="3924300"/>
            <a:ext cx="34305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745" name="TextBox 38"/>
          <p:cNvSpPr txBox="1">
            <a:spLocks noChangeArrowheads="1"/>
          </p:cNvSpPr>
          <p:nvPr/>
        </p:nvSpPr>
        <p:spPr bwMode="auto">
          <a:xfrm>
            <a:off x="4800600" y="2967038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15746" name="TextBox 42"/>
          <p:cNvSpPr txBox="1">
            <a:spLocks noChangeArrowheads="1"/>
          </p:cNvSpPr>
          <p:nvPr/>
        </p:nvSpPr>
        <p:spPr bwMode="auto">
          <a:xfrm>
            <a:off x="4800600" y="36576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15747" name="TextBox 45"/>
          <p:cNvSpPr txBox="1">
            <a:spLocks noChangeArrowheads="1"/>
          </p:cNvSpPr>
          <p:nvPr/>
        </p:nvSpPr>
        <p:spPr bwMode="auto">
          <a:xfrm>
            <a:off x="6019800" y="37338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15748" name="TextBox 46"/>
          <p:cNvSpPr txBox="1">
            <a:spLocks noChangeArrowheads="1"/>
          </p:cNvSpPr>
          <p:nvPr/>
        </p:nvSpPr>
        <p:spPr bwMode="auto">
          <a:xfrm>
            <a:off x="4830763" y="47244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15749" name="TextBox 48"/>
          <p:cNvSpPr txBox="1">
            <a:spLocks noChangeArrowheads="1"/>
          </p:cNvSpPr>
          <p:nvPr/>
        </p:nvSpPr>
        <p:spPr bwMode="auto">
          <a:xfrm>
            <a:off x="6019800" y="4084638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5750" name="TextBox 49"/>
          <p:cNvSpPr txBox="1">
            <a:spLocks noChangeArrowheads="1"/>
          </p:cNvSpPr>
          <p:nvPr/>
        </p:nvSpPr>
        <p:spPr bwMode="auto">
          <a:xfrm>
            <a:off x="4800600" y="41148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47360" y="4724400"/>
            <a:ext cx="3962400" cy="7508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Government collects </a:t>
            </a:r>
            <a:r>
              <a:rPr lang="en-US" sz="2000" dirty="0" smtClean="0">
                <a:solidFill>
                  <a:prstClr val="white"/>
                </a:solidFill>
              </a:rPr>
              <a:t>the tariff </a:t>
            </a:r>
            <a:r>
              <a:rPr lang="en-US" sz="2000" dirty="0">
                <a:solidFill>
                  <a:prstClr val="white"/>
                </a:solidFill>
              </a:rPr>
              <a:t>shown by areas </a:t>
            </a:r>
            <a:r>
              <a:rPr lang="en-US" sz="2000" i="1" dirty="0">
                <a:solidFill>
                  <a:prstClr val="white"/>
                </a:solidFill>
              </a:rPr>
              <a:t>B and D.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014119" y="1708488"/>
            <a:ext cx="2301081" cy="882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Deadweight </a:t>
            </a:r>
            <a:r>
              <a:rPr lang="en-US" sz="2000" dirty="0" smtClean="0">
                <a:solidFill>
                  <a:prstClr val="white"/>
                </a:solidFill>
              </a:rPr>
              <a:t>Loss is created  equal to areas </a:t>
            </a:r>
            <a:r>
              <a:rPr lang="en-US" sz="2000" dirty="0">
                <a:solidFill>
                  <a:prstClr val="white"/>
                </a:solidFill>
              </a:rPr>
              <a:t>C and E</a:t>
            </a:r>
          </a:p>
        </p:txBody>
      </p:sp>
      <p:cxnSp>
        <p:nvCxnSpPr>
          <p:cNvPr id="64" name="Straight Connector 63"/>
          <p:cNvCxnSpPr>
            <a:stCxn id="59" idx="2"/>
          </p:cNvCxnSpPr>
          <p:nvPr/>
        </p:nvCxnSpPr>
        <p:spPr>
          <a:xfrm>
            <a:off x="6164660" y="2590800"/>
            <a:ext cx="180013" cy="1506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47360" y="5634038"/>
            <a:ext cx="3948545" cy="8429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Key Point: </a:t>
            </a:r>
          </a:p>
          <a:p>
            <a:pPr algn="ctr"/>
            <a:r>
              <a:rPr lang="en-US" sz="2000" dirty="0" smtClean="0"/>
              <a:t>Price goes up and the                         quantity produced/sold goes down.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 rot="10959106">
            <a:off x="4353450" y="3700575"/>
            <a:ext cx="327860" cy="2232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72200" y="5706269"/>
            <a:ext cx="4143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8" grpId="0" animBg="1"/>
      <p:bldP spid="37" grpId="0"/>
      <p:bldP spid="45" grpId="0"/>
      <p:bldP spid="63" grpId="0" animBg="1"/>
      <p:bldP spid="34" grpId="0"/>
      <p:bldP spid="51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4800600" y="2514600"/>
            <a:ext cx="1905000" cy="1600200"/>
          </a:xfrm>
          <a:custGeom>
            <a:avLst/>
            <a:gdLst>
              <a:gd name="connsiteX0" fmla="*/ 0 w 1864426"/>
              <a:gd name="connsiteY0" fmla="*/ 0 h 1531917"/>
              <a:gd name="connsiteX1" fmla="*/ 11876 w 1864426"/>
              <a:gd name="connsiteY1" fmla="*/ 1531917 h 1531917"/>
              <a:gd name="connsiteX2" fmla="*/ 1864426 w 1864426"/>
              <a:gd name="connsiteY2" fmla="*/ 1531917 h 1531917"/>
              <a:gd name="connsiteX3" fmla="*/ 0 w 1864426"/>
              <a:gd name="connsiteY3" fmla="*/ 0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531917">
                <a:moveTo>
                  <a:pt x="0" y="0"/>
                </a:moveTo>
                <a:cubicBezTo>
                  <a:pt x="3959" y="510639"/>
                  <a:pt x="7917" y="1021278"/>
                  <a:pt x="11876" y="1531917"/>
                </a:cubicBezTo>
                <a:lnTo>
                  <a:pt x="1864426" y="1531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800600" y="4114800"/>
            <a:ext cx="1905000" cy="1447800"/>
          </a:xfrm>
          <a:custGeom>
            <a:avLst/>
            <a:gdLst>
              <a:gd name="connsiteX0" fmla="*/ 0 w 1864426"/>
              <a:gd name="connsiteY0" fmla="*/ 1448790 h 1448790"/>
              <a:gd name="connsiteX1" fmla="*/ 23750 w 1864426"/>
              <a:gd name="connsiteY1" fmla="*/ 0 h 1448790"/>
              <a:gd name="connsiteX2" fmla="*/ 1864426 w 1864426"/>
              <a:gd name="connsiteY2" fmla="*/ 23751 h 1448790"/>
              <a:gd name="connsiteX3" fmla="*/ 0 w 1864426"/>
              <a:gd name="connsiteY3" fmla="*/ 144879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448790">
                <a:moveTo>
                  <a:pt x="0" y="1448790"/>
                </a:moveTo>
                <a:lnTo>
                  <a:pt x="23750" y="0"/>
                </a:lnTo>
                <a:lnTo>
                  <a:pt x="1864426" y="23751"/>
                </a:lnTo>
                <a:lnTo>
                  <a:pt x="0" y="14487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00600" y="3581400"/>
            <a:ext cx="1295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6096000" y="3581400"/>
            <a:ext cx="579438" cy="990600"/>
          </a:xfrm>
          <a:custGeom>
            <a:avLst/>
            <a:gdLst>
              <a:gd name="connsiteX0" fmla="*/ 0 w 344384"/>
              <a:gd name="connsiteY0" fmla="*/ 0 h 581890"/>
              <a:gd name="connsiteX1" fmla="*/ 0 w 344384"/>
              <a:gd name="connsiteY1" fmla="*/ 581890 h 581890"/>
              <a:gd name="connsiteX2" fmla="*/ 344384 w 344384"/>
              <a:gd name="connsiteY2" fmla="*/ 308758 h 581890"/>
              <a:gd name="connsiteX3" fmla="*/ 0 w 344384"/>
              <a:gd name="connsiteY3" fmla="*/ 0 h 58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84" h="581890">
                <a:moveTo>
                  <a:pt x="0" y="0"/>
                </a:moveTo>
                <a:lnTo>
                  <a:pt x="0" y="581890"/>
                </a:lnTo>
                <a:lnTo>
                  <a:pt x="344384" y="308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799013" y="4572000"/>
            <a:ext cx="1296987" cy="985838"/>
          </a:xfrm>
          <a:custGeom>
            <a:avLst/>
            <a:gdLst>
              <a:gd name="connsiteX0" fmla="*/ 0 w 1864426"/>
              <a:gd name="connsiteY0" fmla="*/ 1448790 h 1448790"/>
              <a:gd name="connsiteX1" fmla="*/ 23750 w 1864426"/>
              <a:gd name="connsiteY1" fmla="*/ 0 h 1448790"/>
              <a:gd name="connsiteX2" fmla="*/ 1864426 w 1864426"/>
              <a:gd name="connsiteY2" fmla="*/ 23751 h 1448790"/>
              <a:gd name="connsiteX3" fmla="*/ 0 w 1864426"/>
              <a:gd name="connsiteY3" fmla="*/ 144879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448790">
                <a:moveTo>
                  <a:pt x="0" y="1448790"/>
                </a:moveTo>
                <a:lnTo>
                  <a:pt x="23750" y="0"/>
                </a:lnTo>
                <a:lnTo>
                  <a:pt x="1864426" y="23751"/>
                </a:lnTo>
                <a:lnTo>
                  <a:pt x="0" y="14487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786313" y="2514600"/>
            <a:ext cx="1233487" cy="1066800"/>
          </a:xfrm>
          <a:custGeom>
            <a:avLst/>
            <a:gdLst>
              <a:gd name="connsiteX0" fmla="*/ 0 w 1864426"/>
              <a:gd name="connsiteY0" fmla="*/ 0 h 1531917"/>
              <a:gd name="connsiteX1" fmla="*/ 11876 w 1864426"/>
              <a:gd name="connsiteY1" fmla="*/ 1531917 h 1531917"/>
              <a:gd name="connsiteX2" fmla="*/ 1864426 w 1864426"/>
              <a:gd name="connsiteY2" fmla="*/ 1531917 h 1531917"/>
              <a:gd name="connsiteX3" fmla="*/ 0 w 1864426"/>
              <a:gd name="connsiteY3" fmla="*/ 0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426" h="1531917">
                <a:moveTo>
                  <a:pt x="0" y="0"/>
                </a:moveTo>
                <a:cubicBezTo>
                  <a:pt x="3959" y="510639"/>
                  <a:pt x="7917" y="1021278"/>
                  <a:pt x="11876" y="1531917"/>
                </a:cubicBezTo>
                <a:lnTo>
                  <a:pt x="1864426" y="1531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5638800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721" name="TextBox 10"/>
          <p:cNvSpPr txBox="1">
            <a:spLocks noChangeArrowheads="1"/>
          </p:cNvSpPr>
          <p:nvPr/>
        </p:nvSpPr>
        <p:spPr bwMode="auto">
          <a:xfrm>
            <a:off x="8001000" y="2819400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1F497D"/>
                </a:solidFill>
              </a:rPr>
              <a:t>S</a:t>
            </a:r>
            <a:r>
              <a:rPr lang="en-US" altLang="en-US" sz="2200" b="1" baseline="-25000" dirty="0">
                <a:solidFill>
                  <a:srgbClr val="1F497D"/>
                </a:solidFill>
              </a:rPr>
              <a:t>0</a:t>
            </a:r>
            <a:endParaRPr lang="en-US" altLang="en-US" sz="2200" b="1" dirty="0">
              <a:solidFill>
                <a:srgbClr val="1F497D"/>
              </a:solidFill>
            </a:endParaRPr>
          </a:p>
        </p:txBody>
      </p:sp>
      <p:sp>
        <p:nvSpPr>
          <p:cNvPr id="115722" name="TextBox 11"/>
          <p:cNvSpPr txBox="1">
            <a:spLocks noChangeArrowheads="1"/>
          </p:cNvSpPr>
          <p:nvPr/>
        </p:nvSpPr>
        <p:spPr bwMode="auto">
          <a:xfrm>
            <a:off x="8001000" y="51323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4F81BD"/>
                </a:solidFill>
              </a:rPr>
              <a:t>D</a:t>
            </a:r>
            <a:endParaRPr lang="en-US" altLang="en-US" sz="2400" b="1" dirty="0">
              <a:solidFill>
                <a:srgbClr val="4F81BD"/>
              </a:solidFill>
            </a:endParaRPr>
          </a:p>
        </p:txBody>
      </p:sp>
      <p:sp>
        <p:nvSpPr>
          <p:cNvPr id="115723" name="TextBox 12"/>
          <p:cNvSpPr txBox="1">
            <a:spLocks noChangeArrowheads="1"/>
          </p:cNvSpPr>
          <p:nvPr/>
        </p:nvSpPr>
        <p:spPr bwMode="auto">
          <a:xfrm>
            <a:off x="4648200" y="1747838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115724" name="TextBox 13"/>
          <p:cNvSpPr txBox="1">
            <a:spLocks noChangeArrowheads="1"/>
          </p:cNvSpPr>
          <p:nvPr/>
        </p:nvSpPr>
        <p:spPr bwMode="auto">
          <a:xfrm>
            <a:off x="8458200" y="5405438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1215" y="3135313"/>
            <a:ext cx="388620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Consumer surplus is </a:t>
            </a:r>
            <a:r>
              <a:rPr lang="en-US" sz="2000" dirty="0" smtClean="0">
                <a:solidFill>
                  <a:prstClr val="black"/>
                </a:solidFill>
              </a:rPr>
              <a:t>reduced        by the area B.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1215" y="1954358"/>
            <a:ext cx="3886200" cy="1050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When there’s a tariff, the supply </a:t>
            </a:r>
            <a:r>
              <a:rPr lang="en-US" sz="2000" dirty="0">
                <a:solidFill>
                  <a:prstClr val="white"/>
                </a:solidFill>
              </a:rPr>
              <a:t>curve </a:t>
            </a:r>
            <a:r>
              <a:rPr lang="en-US" sz="2000" dirty="0" smtClean="0">
                <a:solidFill>
                  <a:prstClr val="white"/>
                </a:solidFill>
              </a:rPr>
              <a:t>shifts up </a:t>
            </a:r>
            <a:r>
              <a:rPr lang="en-US" sz="2000" dirty="0">
                <a:solidFill>
                  <a:prstClr val="white"/>
                </a:solidFill>
              </a:rPr>
              <a:t>by the amount of the </a:t>
            </a:r>
            <a:r>
              <a:rPr lang="en-US" sz="2000" dirty="0" smtClean="0">
                <a:solidFill>
                  <a:prstClr val="white"/>
                </a:solidFill>
              </a:rPr>
              <a:t>tariff </a:t>
            </a:r>
            <a:r>
              <a:rPr lang="en-US" sz="2000" dirty="0">
                <a:solidFill>
                  <a:prstClr val="white"/>
                </a:solidFill>
              </a:rPr>
              <a:t>(t)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152400"/>
            <a:ext cx="8229600" cy="13716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Tariff Do?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of Tariffs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The Impact on the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5942013" y="4876800"/>
            <a:ext cx="1525588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67200" y="4294188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115730" name="TextBox 38"/>
          <p:cNvSpPr txBox="1">
            <a:spLocks noChangeArrowheads="1"/>
          </p:cNvSpPr>
          <p:nvPr/>
        </p:nvSpPr>
        <p:spPr bwMode="auto">
          <a:xfrm>
            <a:off x="4343400" y="3836988"/>
            <a:ext cx="685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1F497D"/>
                </a:solidFill>
              </a:rPr>
              <a:t>P</a:t>
            </a:r>
            <a:r>
              <a:rPr lang="en-US" altLang="en-US" sz="2200" b="1" baseline="-25000" dirty="0">
                <a:solidFill>
                  <a:srgbClr val="1F497D"/>
                </a:solidFill>
              </a:rPr>
              <a:t>0</a:t>
            </a:r>
            <a:endParaRPr lang="en-US" altLang="en-US" sz="2200" b="1" dirty="0">
              <a:solidFill>
                <a:srgbClr val="1F497D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43400" y="33528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prstClr val="black"/>
                </a:solidFill>
              </a:rPr>
              <a:t>P</a:t>
            </a:r>
            <a:r>
              <a:rPr lang="en-US" altLang="en-US" sz="2200" b="1" baseline="-25000" dirty="0">
                <a:solidFill>
                  <a:prstClr val="black"/>
                </a:solidFill>
              </a:rPr>
              <a:t>1</a:t>
            </a:r>
            <a:endParaRPr lang="en-US" altLang="en-US" sz="2200" b="1" dirty="0">
              <a:solidFill>
                <a:prstClr val="black"/>
              </a:solidFill>
            </a:endParaRPr>
          </a:p>
        </p:txBody>
      </p:sp>
      <p:sp>
        <p:nvSpPr>
          <p:cNvPr id="115732" name="TextBox 48"/>
          <p:cNvSpPr txBox="1">
            <a:spLocks noChangeArrowheads="1"/>
          </p:cNvSpPr>
          <p:nvPr/>
        </p:nvSpPr>
        <p:spPr bwMode="auto">
          <a:xfrm>
            <a:off x="6477000" y="55895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Q</a:t>
            </a:r>
            <a:r>
              <a:rPr lang="en-US" altLang="en-US" sz="2200" b="1" baseline="-25000" dirty="0">
                <a:solidFill>
                  <a:srgbClr val="000000"/>
                </a:solidFill>
              </a:rPr>
              <a:t>0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115733" name="TextBox 49"/>
          <p:cNvSpPr txBox="1">
            <a:spLocks noChangeArrowheads="1"/>
          </p:cNvSpPr>
          <p:nvPr/>
        </p:nvSpPr>
        <p:spPr bwMode="auto">
          <a:xfrm>
            <a:off x="5867400" y="5589588"/>
            <a:ext cx="76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Q</a:t>
            </a:r>
            <a:r>
              <a:rPr lang="en-US" altLang="en-US" sz="2200" b="1" baseline="-25000" dirty="0">
                <a:solidFill>
                  <a:srgbClr val="000000"/>
                </a:solidFill>
              </a:rPr>
              <a:t>1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61215" y="3883026"/>
            <a:ext cx="3962400" cy="6937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Producer surplus is </a:t>
            </a:r>
            <a:r>
              <a:rPr lang="en-US" sz="2000" dirty="0" smtClean="0">
                <a:solidFill>
                  <a:prstClr val="white"/>
                </a:solidFill>
              </a:rPr>
              <a:t>increased        by the area B. 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001000" y="1828800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C0504D"/>
                </a:solidFill>
              </a:rPr>
              <a:t>S</a:t>
            </a:r>
            <a:r>
              <a:rPr lang="en-US" altLang="en-US" sz="2200" b="1" baseline="-25000" dirty="0">
                <a:solidFill>
                  <a:srgbClr val="C0504D"/>
                </a:solidFill>
              </a:rPr>
              <a:t>1</a:t>
            </a:r>
            <a:endParaRPr lang="en-US" altLang="en-US" sz="2200" b="1" dirty="0">
              <a:solidFill>
                <a:srgbClr val="C0504D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858000" y="3048000"/>
            <a:ext cx="1066800" cy="838200"/>
            <a:chOff x="6858000" y="3048000"/>
            <a:chExt cx="1066800" cy="838200"/>
          </a:xfrm>
        </p:grpSpPr>
        <p:sp>
          <p:nvSpPr>
            <p:cNvPr id="35" name="Right Brace 34"/>
            <p:cNvSpPr/>
            <p:nvPr/>
          </p:nvSpPr>
          <p:spPr>
            <a:xfrm>
              <a:off x="6858000" y="3048000"/>
              <a:ext cx="304800" cy="838200"/>
            </a:xfrm>
            <a:prstGeom prst="rightBrace">
              <a:avLst>
                <a:gd name="adj1" fmla="val 3633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755" name="TextBox 37"/>
            <p:cNvSpPr txBox="1">
              <a:spLocks noChangeArrowheads="1"/>
            </p:cNvSpPr>
            <p:nvPr/>
          </p:nvSpPr>
          <p:spPr bwMode="auto">
            <a:xfrm>
              <a:off x="7162800" y="3226713"/>
              <a:ext cx="762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b="1" dirty="0">
                  <a:solidFill>
                    <a:srgbClr val="1F497D"/>
                  </a:solidFill>
                </a:rPr>
                <a:t>t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4800600" y="3581400"/>
            <a:ext cx="12954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065713" y="4610100"/>
            <a:ext cx="2058988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00600" y="4570413"/>
            <a:ext cx="12954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2514600"/>
            <a:ext cx="3276600" cy="2743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00600" y="3124200"/>
            <a:ext cx="3200400" cy="243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0600" y="4114800"/>
            <a:ext cx="1828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00600" y="2133600"/>
            <a:ext cx="3200400" cy="2438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084513" y="3924300"/>
            <a:ext cx="34305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745" name="TextBox 38"/>
          <p:cNvSpPr txBox="1">
            <a:spLocks noChangeArrowheads="1"/>
          </p:cNvSpPr>
          <p:nvPr/>
        </p:nvSpPr>
        <p:spPr bwMode="auto">
          <a:xfrm>
            <a:off x="4800600" y="2967038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15746" name="TextBox 42"/>
          <p:cNvSpPr txBox="1">
            <a:spLocks noChangeArrowheads="1"/>
          </p:cNvSpPr>
          <p:nvPr/>
        </p:nvSpPr>
        <p:spPr bwMode="auto">
          <a:xfrm>
            <a:off x="4800600" y="36576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15747" name="TextBox 45"/>
          <p:cNvSpPr txBox="1">
            <a:spLocks noChangeArrowheads="1"/>
          </p:cNvSpPr>
          <p:nvPr/>
        </p:nvSpPr>
        <p:spPr bwMode="auto">
          <a:xfrm>
            <a:off x="6019800" y="37338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15748" name="TextBox 46"/>
          <p:cNvSpPr txBox="1">
            <a:spLocks noChangeArrowheads="1"/>
          </p:cNvSpPr>
          <p:nvPr/>
        </p:nvSpPr>
        <p:spPr bwMode="auto">
          <a:xfrm>
            <a:off x="4830763" y="47244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15749" name="TextBox 48"/>
          <p:cNvSpPr txBox="1">
            <a:spLocks noChangeArrowheads="1"/>
          </p:cNvSpPr>
          <p:nvPr/>
        </p:nvSpPr>
        <p:spPr bwMode="auto">
          <a:xfrm>
            <a:off x="6019800" y="4084638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5750" name="TextBox 49"/>
          <p:cNvSpPr txBox="1">
            <a:spLocks noChangeArrowheads="1"/>
          </p:cNvSpPr>
          <p:nvPr/>
        </p:nvSpPr>
        <p:spPr bwMode="auto">
          <a:xfrm>
            <a:off x="4800600" y="411480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61215" y="4689475"/>
            <a:ext cx="3962400" cy="7508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No tariff is collected                         by the government.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059363" y="1662906"/>
            <a:ext cx="2484437" cy="851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Deadweight Loss </a:t>
            </a:r>
            <a:r>
              <a:rPr lang="en-US" sz="2000" dirty="0" smtClean="0">
                <a:solidFill>
                  <a:prstClr val="white"/>
                </a:solidFill>
              </a:rPr>
              <a:t>is created equal to areas </a:t>
            </a:r>
            <a:r>
              <a:rPr lang="en-US" sz="2000" dirty="0">
                <a:solidFill>
                  <a:prstClr val="white"/>
                </a:solidFill>
              </a:rPr>
              <a:t>C and E</a:t>
            </a:r>
          </a:p>
        </p:txBody>
      </p:sp>
      <p:cxnSp>
        <p:nvCxnSpPr>
          <p:cNvPr id="64" name="Straight Connector 63"/>
          <p:cNvCxnSpPr>
            <a:stCxn id="59" idx="2"/>
          </p:cNvCxnSpPr>
          <p:nvPr/>
        </p:nvCxnSpPr>
        <p:spPr>
          <a:xfrm>
            <a:off x="6301582" y="2514600"/>
            <a:ext cx="99218" cy="15374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47360" y="5581197"/>
            <a:ext cx="3948545" cy="8429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Key Point: </a:t>
            </a:r>
          </a:p>
          <a:p>
            <a:pPr algn="ctr"/>
            <a:r>
              <a:rPr lang="en-US" sz="2000" dirty="0" smtClean="0"/>
              <a:t>Price goes up and the                         quantity produced/sold goes down.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 rot="10959106">
            <a:off x="4353450" y="3700575"/>
            <a:ext cx="327860" cy="2232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72200" y="5706269"/>
            <a:ext cx="4143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53400" y="5867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8" grpId="0" animBg="1"/>
      <p:bldP spid="37" grpId="0"/>
      <p:bldP spid="45" grpId="0"/>
      <p:bldP spid="63" grpId="0" animBg="1"/>
      <p:bldP spid="34" grpId="0"/>
      <p:bldP spid="51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17" y="0"/>
            <a:ext cx="47721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3000" y="950119"/>
            <a:ext cx="3948545" cy="8429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Key Point: </a:t>
            </a:r>
          </a:p>
          <a:p>
            <a:pPr algn="ctr"/>
            <a:r>
              <a:rPr lang="en-US" sz="2000" dirty="0" smtClean="0"/>
              <a:t>Price goes up and the                         quantity produced/sold goes down.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04800" y="28956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So…when we ask the question per the theme of tonight’s seminar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>
                <a:solidFill>
                  <a:srgbClr val="FF0000"/>
                </a:solidFill>
              </a:rPr>
              <a:t>Tariffs and Trade: </a:t>
            </a:r>
            <a:r>
              <a:rPr lang="en-US" sz="2400" dirty="0" smtClean="0">
                <a:solidFill>
                  <a:srgbClr val="FF0000"/>
                </a:solidFill>
              </a:rPr>
              <a:t>What’s the Impact </a:t>
            </a:r>
            <a:r>
              <a:rPr lang="en-US" sz="2400" dirty="0">
                <a:solidFill>
                  <a:srgbClr val="FF0000"/>
                </a:solidFill>
              </a:rPr>
              <a:t>on the U.S. </a:t>
            </a:r>
            <a:r>
              <a:rPr lang="en-US" sz="2400" dirty="0" smtClean="0">
                <a:solidFill>
                  <a:srgbClr val="FF0000"/>
                </a:solidFill>
              </a:rPr>
              <a:t>Economy?”,   </a:t>
            </a:r>
          </a:p>
          <a:p>
            <a:r>
              <a:rPr lang="en-US" sz="2400" dirty="0" smtClean="0"/>
              <a:t>the general answer 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consumer is forced to pay more,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 the consumer now has less money to spend on other items,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which causes the consumer’s standard of living to go down,</a:t>
            </a:r>
          </a:p>
          <a:p>
            <a:r>
              <a:rPr lang="en-US" sz="2400" dirty="0" smtClean="0"/>
              <a:t>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because the price is higher,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then the quantity produced goes down,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which causes employment to go down.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85" y="533400"/>
            <a:ext cx="8229600" cy="1706562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of Unintended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 all taxes, tariffs can lead to unintended consequences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16200"/>
            <a:ext cx="7924800" cy="4267200"/>
          </a:xfrm>
        </p:spPr>
        <p:txBody>
          <a:bodyPr/>
          <a:lstStyle/>
          <a:p>
            <a:r>
              <a:rPr lang="en-US" sz="2400" dirty="0"/>
              <a:t>The “Law of Unintended Consequences” refers to how economic decisions can have effects that are unexpected. </a:t>
            </a:r>
            <a:endParaRPr lang="en-US" sz="2400" dirty="0" smtClean="0"/>
          </a:p>
          <a:p>
            <a:endParaRPr lang="en-US" sz="1000" dirty="0"/>
          </a:p>
          <a:p>
            <a:pPr lvl="1"/>
            <a:r>
              <a:rPr lang="en-US" sz="2400" dirty="0" smtClean="0"/>
              <a:t>Usually</a:t>
            </a:r>
            <a:r>
              <a:rPr lang="en-US" sz="2400" dirty="0"/>
              <a:t>, this refers to an economic action </a:t>
            </a:r>
            <a:r>
              <a:rPr lang="en-US" sz="2400" dirty="0" smtClean="0"/>
              <a:t>(such as higher prices from a tax or tariff) that </a:t>
            </a:r>
            <a:r>
              <a:rPr lang="en-US" sz="2400" dirty="0"/>
              <a:t>distorts </a:t>
            </a:r>
            <a:r>
              <a:rPr lang="en-US" sz="2400" dirty="0" smtClean="0"/>
              <a:t>consumer </a:t>
            </a:r>
            <a:r>
              <a:rPr lang="en-US" sz="2400" dirty="0"/>
              <a:t>or producer behavior in a way that is </a:t>
            </a:r>
            <a:r>
              <a:rPr lang="en-US" sz="2400" dirty="0" smtClean="0"/>
              <a:t>unexpected.  </a:t>
            </a:r>
          </a:p>
          <a:p>
            <a:pPr lvl="1"/>
            <a:endParaRPr lang="en-US" sz="1000" dirty="0" smtClean="0"/>
          </a:p>
          <a:p>
            <a:pPr lvl="2"/>
            <a:r>
              <a:rPr lang="en-US" dirty="0" smtClean="0"/>
              <a:t>Sometimes</a:t>
            </a:r>
            <a:r>
              <a:rPr lang="en-US" dirty="0"/>
              <a:t>, </a:t>
            </a:r>
            <a:r>
              <a:rPr lang="en-US" dirty="0" smtClean="0"/>
              <a:t>on the surface, this behavior can </a:t>
            </a:r>
            <a:r>
              <a:rPr lang="en-US" dirty="0"/>
              <a:t>seem unusual.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625114" y="6368143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Fig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1918</Words>
  <Application>Microsoft Office PowerPoint</Application>
  <PresentationFormat>On-screen Show (4:3)</PresentationFormat>
  <Paragraphs>218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4_Figure</vt:lpstr>
      <vt:lpstr>PowerPoint Presentation</vt:lpstr>
      <vt:lpstr>PowerPoint Presentation</vt:lpstr>
      <vt:lpstr>What is a Tariff?</vt:lpstr>
      <vt:lpstr>  </vt:lpstr>
      <vt:lpstr>PowerPoint Presentation</vt:lpstr>
      <vt:lpstr>PowerPoint Presentation</vt:lpstr>
      <vt:lpstr>PowerPoint Presentation</vt:lpstr>
      <vt:lpstr>PowerPoint Presentation</vt:lpstr>
      <vt:lpstr>Law of Unintended Consequences  Like all taxes, tariffs can lead to unintended consequences </vt:lpstr>
      <vt:lpstr>  </vt:lpstr>
      <vt:lpstr>The Unusual Story of the Chicken Tax</vt:lpstr>
      <vt:lpstr>  </vt:lpstr>
      <vt:lpstr>  </vt:lpstr>
      <vt:lpstr>    The Unusual Story of the Santa Suit </vt:lpstr>
      <vt:lpstr>So, Which Is It?</vt:lpstr>
      <vt:lpstr>PowerPoint Presentation</vt:lpstr>
      <vt:lpstr>Example of an Unusual Punitive Tariff</vt:lpstr>
      <vt:lpstr>Two Very Recent Punitive Tariffs That,  On The Surface Seem Unusual,  Are Clearly Political</vt:lpstr>
      <vt:lpstr>Example of an Unusual Protectionist Tariff </vt:lpstr>
      <vt:lpstr>So What’s Unusual Here? </vt:lpstr>
      <vt:lpstr>Example of a Tariff Designed to Favor One US Company Over Another  An Unusual Fish Story</vt:lpstr>
      <vt:lpstr>  </vt:lpstr>
      <vt:lpstr>But the Chess Game Continues…</vt:lpstr>
      <vt:lpstr>I’m Still Puzzled By This Unusual Tariff (because its neither protective or punitive)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133</cp:revision>
  <dcterms:created xsi:type="dcterms:W3CDTF">2006-08-16T00:00:00Z</dcterms:created>
  <dcterms:modified xsi:type="dcterms:W3CDTF">2018-10-19T15:37:57Z</dcterms:modified>
</cp:coreProperties>
</file>