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9" r:id="rId2"/>
    <p:sldId id="258" r:id="rId3"/>
    <p:sldId id="272" r:id="rId4"/>
    <p:sldId id="260" r:id="rId5"/>
    <p:sldId id="278" r:id="rId6"/>
    <p:sldId id="275" r:id="rId7"/>
    <p:sldId id="269" r:id="rId8"/>
    <p:sldId id="267" r:id="rId9"/>
    <p:sldId id="268" r:id="rId10"/>
    <p:sldId id="279" r:id="rId11"/>
    <p:sldId id="271" r:id="rId12"/>
    <p:sldId id="270" r:id="rId13"/>
    <p:sldId id="265" r:id="rId14"/>
    <p:sldId id="262" r:id="rId15"/>
    <p:sldId id="261" r:id="rId16"/>
    <p:sldId id="273" r:id="rId17"/>
    <p:sldId id="276" r:id="rId18"/>
    <p:sldId id="277" r:id="rId19"/>
    <p:sldId id="280" r:id="rId20"/>
    <p:sldId id="263" r:id="rId21"/>
    <p:sldId id="264" r:id="rId22"/>
    <p:sldId id="281" r:id="rId23"/>
    <p:sldId id="28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04E41-D3BF-7F43-B461-394BB3E89A63}" type="datetimeFigureOut">
              <a:rPr lang="en-US" smtClean="0"/>
              <a:t>11/1/18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021D73-13C8-1842-AD1C-125FA8825BCF}" type="slidenum">
              <a:rPr lang="en-US" smtClean="0"/>
              <a:t>‹#›</a:t>
            </a:fld>
            <a:endParaRPr lang="en-US"/>
          </a:p>
        </p:txBody>
      </p:sp>
    </p:spTree>
    <p:extLst>
      <p:ext uri="{BB962C8B-B14F-4D97-AF65-F5344CB8AC3E}">
        <p14:creationId xmlns:p14="http://schemas.microsoft.com/office/powerpoint/2010/main" val="9979687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trade accounts for about 29% of the $80 trillion world economy. </a:t>
            </a:r>
            <a:endParaRPr lang="en-US" dirty="0"/>
          </a:p>
        </p:txBody>
      </p:sp>
      <p:sp>
        <p:nvSpPr>
          <p:cNvPr id="4" name="Slide Number Placeholder 3"/>
          <p:cNvSpPr>
            <a:spLocks noGrp="1"/>
          </p:cNvSpPr>
          <p:nvPr>
            <p:ph type="sldNum" sz="quarter" idx="10"/>
          </p:nvPr>
        </p:nvSpPr>
        <p:spPr/>
        <p:txBody>
          <a:bodyPr/>
          <a:lstStyle/>
          <a:p>
            <a:fld id="{08021D73-13C8-1842-AD1C-125FA8825BCF}" type="slidenum">
              <a:rPr lang="en-US" smtClean="0"/>
              <a:t>2</a:t>
            </a:fld>
            <a:endParaRPr lang="en-US"/>
          </a:p>
        </p:txBody>
      </p:sp>
    </p:spTree>
    <p:extLst>
      <p:ext uri="{BB962C8B-B14F-4D97-AF65-F5344CB8AC3E}">
        <p14:creationId xmlns:p14="http://schemas.microsoft.com/office/powerpoint/2010/main" val="397848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saves shipping</a:t>
            </a:r>
            <a:r>
              <a:rPr lang="en-US" baseline="0" dirty="0" smtClean="0"/>
              <a:t> time by 84% and reduces shipping costs by 35%. It reduces theft and damage and permit containerized goods to move from factory origin to local destination without repeated handling.</a:t>
            </a:r>
            <a:endParaRPr lang="en-US" dirty="0"/>
          </a:p>
        </p:txBody>
      </p:sp>
      <p:sp>
        <p:nvSpPr>
          <p:cNvPr id="4" name="Slide Number Placeholder 3"/>
          <p:cNvSpPr>
            <a:spLocks noGrp="1"/>
          </p:cNvSpPr>
          <p:nvPr>
            <p:ph type="sldNum" sz="quarter" idx="10"/>
          </p:nvPr>
        </p:nvSpPr>
        <p:spPr/>
        <p:txBody>
          <a:bodyPr/>
          <a:lstStyle/>
          <a:p>
            <a:fld id="{08021D73-13C8-1842-AD1C-125FA8825BCF}" type="slidenum">
              <a:rPr lang="en-US" smtClean="0"/>
              <a:t>4</a:t>
            </a:fld>
            <a:endParaRPr lang="en-US"/>
          </a:p>
        </p:txBody>
      </p:sp>
    </p:spTree>
    <p:extLst>
      <p:ext uri="{BB962C8B-B14F-4D97-AF65-F5344CB8AC3E}">
        <p14:creationId xmlns:p14="http://schemas.microsoft.com/office/powerpoint/2010/main" val="1108777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6AA676-79AE-7144-A217-AD3FACC6097F}"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01B4F-48B8-A546-BDF4-8E4D8462519C}" type="slidenum">
              <a:rPr lang="en-US" smtClean="0"/>
              <a:t>‹#›</a:t>
            </a:fld>
            <a:endParaRPr lang="en-US"/>
          </a:p>
        </p:txBody>
      </p:sp>
    </p:spTree>
    <p:extLst>
      <p:ext uri="{BB962C8B-B14F-4D97-AF65-F5344CB8AC3E}">
        <p14:creationId xmlns:p14="http://schemas.microsoft.com/office/powerpoint/2010/main" val="13712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AA676-79AE-7144-A217-AD3FACC6097F}"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01B4F-48B8-A546-BDF4-8E4D8462519C}" type="slidenum">
              <a:rPr lang="en-US" smtClean="0"/>
              <a:t>‹#›</a:t>
            </a:fld>
            <a:endParaRPr lang="en-US"/>
          </a:p>
        </p:txBody>
      </p:sp>
    </p:spTree>
    <p:extLst>
      <p:ext uri="{BB962C8B-B14F-4D97-AF65-F5344CB8AC3E}">
        <p14:creationId xmlns:p14="http://schemas.microsoft.com/office/powerpoint/2010/main" val="204302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AA676-79AE-7144-A217-AD3FACC6097F}"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01B4F-48B8-A546-BDF4-8E4D8462519C}" type="slidenum">
              <a:rPr lang="en-US" smtClean="0"/>
              <a:t>‹#›</a:t>
            </a:fld>
            <a:endParaRPr lang="en-US"/>
          </a:p>
        </p:txBody>
      </p:sp>
    </p:spTree>
    <p:extLst>
      <p:ext uri="{BB962C8B-B14F-4D97-AF65-F5344CB8AC3E}">
        <p14:creationId xmlns:p14="http://schemas.microsoft.com/office/powerpoint/2010/main" val="335407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AA676-79AE-7144-A217-AD3FACC6097F}"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01B4F-48B8-A546-BDF4-8E4D8462519C}" type="slidenum">
              <a:rPr lang="en-US" smtClean="0"/>
              <a:t>‹#›</a:t>
            </a:fld>
            <a:endParaRPr lang="en-US"/>
          </a:p>
        </p:txBody>
      </p:sp>
    </p:spTree>
    <p:extLst>
      <p:ext uri="{BB962C8B-B14F-4D97-AF65-F5344CB8AC3E}">
        <p14:creationId xmlns:p14="http://schemas.microsoft.com/office/powerpoint/2010/main" val="295885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6AA676-79AE-7144-A217-AD3FACC6097F}"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01B4F-48B8-A546-BDF4-8E4D8462519C}" type="slidenum">
              <a:rPr lang="en-US" smtClean="0"/>
              <a:t>‹#›</a:t>
            </a:fld>
            <a:endParaRPr lang="en-US"/>
          </a:p>
        </p:txBody>
      </p:sp>
    </p:spTree>
    <p:extLst>
      <p:ext uri="{BB962C8B-B14F-4D97-AF65-F5344CB8AC3E}">
        <p14:creationId xmlns:p14="http://schemas.microsoft.com/office/powerpoint/2010/main" val="47175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6AA676-79AE-7144-A217-AD3FACC6097F}"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01B4F-48B8-A546-BDF4-8E4D8462519C}" type="slidenum">
              <a:rPr lang="en-US" smtClean="0"/>
              <a:t>‹#›</a:t>
            </a:fld>
            <a:endParaRPr lang="en-US"/>
          </a:p>
        </p:txBody>
      </p:sp>
    </p:spTree>
    <p:extLst>
      <p:ext uri="{BB962C8B-B14F-4D97-AF65-F5344CB8AC3E}">
        <p14:creationId xmlns:p14="http://schemas.microsoft.com/office/powerpoint/2010/main" val="344071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6AA676-79AE-7144-A217-AD3FACC6097F}" type="datetimeFigureOut">
              <a:rPr lang="en-US" smtClean="0"/>
              <a:t>11/1/18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01B4F-48B8-A546-BDF4-8E4D8462519C}" type="slidenum">
              <a:rPr lang="en-US" smtClean="0"/>
              <a:t>‹#›</a:t>
            </a:fld>
            <a:endParaRPr lang="en-US"/>
          </a:p>
        </p:txBody>
      </p:sp>
    </p:spTree>
    <p:extLst>
      <p:ext uri="{BB962C8B-B14F-4D97-AF65-F5344CB8AC3E}">
        <p14:creationId xmlns:p14="http://schemas.microsoft.com/office/powerpoint/2010/main" val="322862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6AA676-79AE-7144-A217-AD3FACC6097F}" type="datetimeFigureOut">
              <a:rPr lang="en-US" smtClean="0"/>
              <a:t>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01B4F-48B8-A546-BDF4-8E4D8462519C}" type="slidenum">
              <a:rPr lang="en-US" smtClean="0"/>
              <a:t>‹#›</a:t>
            </a:fld>
            <a:endParaRPr lang="en-US"/>
          </a:p>
        </p:txBody>
      </p:sp>
    </p:spTree>
    <p:extLst>
      <p:ext uri="{BB962C8B-B14F-4D97-AF65-F5344CB8AC3E}">
        <p14:creationId xmlns:p14="http://schemas.microsoft.com/office/powerpoint/2010/main" val="301537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AA676-79AE-7144-A217-AD3FACC6097F}" type="datetimeFigureOut">
              <a:rPr lang="en-US" smtClean="0"/>
              <a:t>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01B4F-48B8-A546-BDF4-8E4D8462519C}" type="slidenum">
              <a:rPr lang="en-US" smtClean="0"/>
              <a:t>‹#›</a:t>
            </a:fld>
            <a:endParaRPr lang="en-US"/>
          </a:p>
        </p:txBody>
      </p:sp>
    </p:spTree>
    <p:extLst>
      <p:ext uri="{BB962C8B-B14F-4D97-AF65-F5344CB8AC3E}">
        <p14:creationId xmlns:p14="http://schemas.microsoft.com/office/powerpoint/2010/main" val="204484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AA676-79AE-7144-A217-AD3FACC6097F}"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01B4F-48B8-A546-BDF4-8E4D8462519C}" type="slidenum">
              <a:rPr lang="en-US" smtClean="0"/>
              <a:t>‹#›</a:t>
            </a:fld>
            <a:endParaRPr lang="en-US"/>
          </a:p>
        </p:txBody>
      </p:sp>
    </p:spTree>
    <p:extLst>
      <p:ext uri="{BB962C8B-B14F-4D97-AF65-F5344CB8AC3E}">
        <p14:creationId xmlns:p14="http://schemas.microsoft.com/office/powerpoint/2010/main" val="355529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AA676-79AE-7144-A217-AD3FACC6097F}"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01B4F-48B8-A546-BDF4-8E4D8462519C}" type="slidenum">
              <a:rPr lang="en-US" smtClean="0"/>
              <a:t>‹#›</a:t>
            </a:fld>
            <a:endParaRPr lang="en-US"/>
          </a:p>
        </p:txBody>
      </p:sp>
    </p:spTree>
    <p:extLst>
      <p:ext uri="{BB962C8B-B14F-4D97-AF65-F5344CB8AC3E}">
        <p14:creationId xmlns:p14="http://schemas.microsoft.com/office/powerpoint/2010/main" val="13090080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AA676-79AE-7144-A217-AD3FACC6097F}" type="datetimeFigureOut">
              <a:rPr lang="en-US" smtClean="0"/>
              <a:t>11/1/18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01B4F-48B8-A546-BDF4-8E4D8462519C}" type="slidenum">
              <a:rPr lang="en-US" smtClean="0"/>
              <a:t>‹#›</a:t>
            </a:fld>
            <a:endParaRPr lang="en-US"/>
          </a:p>
        </p:txBody>
      </p:sp>
    </p:spTree>
    <p:extLst>
      <p:ext uri="{BB962C8B-B14F-4D97-AF65-F5344CB8AC3E}">
        <p14:creationId xmlns:p14="http://schemas.microsoft.com/office/powerpoint/2010/main" val="84948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Will the Global Supply Chain Survive </a:t>
            </a:r>
            <a:br>
              <a:rPr lang="en-US" sz="3200" b="1" dirty="0" smtClean="0"/>
            </a:br>
            <a:r>
              <a:rPr lang="en-US" sz="3200" b="1" dirty="0" smtClean="0"/>
              <a:t>the Tariff War?</a:t>
            </a:r>
            <a:endParaRPr lang="en-US" sz="3200" b="1" dirty="0"/>
          </a:p>
        </p:txBody>
      </p:sp>
      <p:sp>
        <p:nvSpPr>
          <p:cNvPr id="3" name="Content Placeholder 2"/>
          <p:cNvSpPr>
            <a:spLocks noGrp="1"/>
          </p:cNvSpPr>
          <p:nvPr>
            <p:ph idx="1"/>
          </p:nvPr>
        </p:nvSpPr>
        <p:spPr/>
        <p:txBody>
          <a:bodyPr/>
          <a:lstStyle/>
          <a:p>
            <a:pPr marL="0" indent="0">
              <a:buNone/>
            </a:pPr>
            <a:r>
              <a:rPr lang="en-US" dirty="0"/>
              <a:t> </a:t>
            </a:r>
            <a:r>
              <a:rPr lang="en-US" dirty="0" smtClean="0"/>
              <a:t>                   </a:t>
            </a:r>
            <a:r>
              <a:rPr lang="en-US" sz="2400" dirty="0" smtClean="0"/>
              <a:t>Lee A. Bertman, MSc, MA, CPA</a:t>
            </a:r>
          </a:p>
          <a:p>
            <a:pPr marL="0" indent="0">
              <a:buNone/>
            </a:pPr>
            <a:r>
              <a:rPr lang="en-US" sz="2400" dirty="0"/>
              <a:t> </a:t>
            </a:r>
            <a:r>
              <a:rPr lang="en-US" sz="2400" dirty="0" smtClean="0"/>
              <a:t>                           Adjunct Professor, Economics</a:t>
            </a:r>
          </a:p>
          <a:p>
            <a:pPr marL="0" indent="0">
              <a:buNone/>
            </a:pPr>
            <a:r>
              <a:rPr lang="en-US" sz="2400" dirty="0"/>
              <a:t> </a:t>
            </a:r>
            <a:r>
              <a:rPr lang="en-US" sz="2400" dirty="0" smtClean="0"/>
              <a:t>                                             </a:t>
            </a:r>
            <a:endParaRPr lang="en-US" dirty="0"/>
          </a:p>
        </p:txBody>
      </p:sp>
      <p:pic>
        <p:nvPicPr>
          <p:cNvPr id="4" name="Picture 3" descr="container-2786842_960_7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994" y="2634350"/>
            <a:ext cx="6583447" cy="3665757"/>
          </a:xfrm>
          <a:prstGeom prst="rect">
            <a:avLst/>
          </a:prstGeom>
        </p:spPr>
      </p:pic>
    </p:spTree>
    <p:extLst>
      <p:ext uri="{BB962C8B-B14F-4D97-AF65-F5344CB8AC3E}">
        <p14:creationId xmlns:p14="http://schemas.microsoft.com/office/powerpoint/2010/main" val="9683653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Trade has Led the US to Become the World’s Leading Economy</a:t>
            </a:r>
            <a:endParaRPr lang="en-US" sz="3200" dirty="0"/>
          </a:p>
        </p:txBody>
      </p:sp>
      <p:sp>
        <p:nvSpPr>
          <p:cNvPr id="3" name="Content Placeholder 2"/>
          <p:cNvSpPr>
            <a:spLocks noGrp="1"/>
          </p:cNvSpPr>
          <p:nvPr>
            <p:ph idx="1"/>
          </p:nvPr>
        </p:nvSpPr>
        <p:spPr/>
        <p:txBody>
          <a:bodyPr>
            <a:normAutofit fontScale="92500" lnSpcReduction="10000"/>
          </a:bodyPr>
          <a:lstStyle/>
          <a:p>
            <a:r>
              <a:rPr lang="en-US" sz="2000" u="sng" dirty="0" smtClean="0"/>
              <a:t>The success of the US economy is due, in large part, to our being the largest free trade zone in the world. </a:t>
            </a:r>
            <a:r>
              <a:rPr lang="en-US" sz="2000" dirty="0" smtClean="0"/>
              <a:t>We have free movement of goods, services, labor and capital with a (mostly) uniform legal system and a common language, English.</a:t>
            </a:r>
          </a:p>
          <a:p>
            <a:r>
              <a:rPr lang="en-US" sz="2000" dirty="0" smtClean="0"/>
              <a:t>Tariff free trade is the law among our States and territories. Free trade is protected by the Constitution of the United States through interpretations of the Commerce Clause.</a:t>
            </a:r>
          </a:p>
          <a:p>
            <a:r>
              <a:rPr lang="en-US" sz="2000" dirty="0" smtClean="0"/>
              <a:t>US GDP in 2017 was $19.39 trillion. The next largest free trade zone is the European Union with an $18.8 trillion economy. But the EU has 24 official languages and many different legal systems, being a union of 28 member states. The Euro is the unified currency. The Euro is used by 19 of the 28 members.</a:t>
            </a:r>
            <a:endParaRPr lang="en-US" sz="2000" dirty="0"/>
          </a:p>
          <a:p>
            <a:r>
              <a:rPr lang="en-US" sz="2000" dirty="0" smtClean="0"/>
              <a:t>China’s GDP was $12.24 trillion in 2017. China has eight different language groups though the official language is Mandarin. There is no free movement of workers and persons within China. Internal passports and governmental approvals are required. China uses a common currency the Yuan.</a:t>
            </a:r>
          </a:p>
          <a:p>
            <a:endParaRPr lang="en-US" sz="2000" dirty="0"/>
          </a:p>
        </p:txBody>
      </p:sp>
    </p:spTree>
    <p:extLst>
      <p:ext uri="{BB962C8B-B14F-4D97-AF65-F5344CB8AC3E}">
        <p14:creationId xmlns:p14="http://schemas.microsoft.com/office/powerpoint/2010/main" val="24375744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United States has a Growing Trade Deficit</a:t>
            </a:r>
            <a:endParaRPr lang="en-US" sz="3200" dirty="0"/>
          </a:p>
        </p:txBody>
      </p:sp>
      <p:sp>
        <p:nvSpPr>
          <p:cNvPr id="3" name="Content Placeholder 2"/>
          <p:cNvSpPr>
            <a:spLocks noGrp="1"/>
          </p:cNvSpPr>
          <p:nvPr>
            <p:ph idx="1"/>
          </p:nvPr>
        </p:nvSpPr>
        <p:spPr/>
        <p:txBody>
          <a:bodyPr>
            <a:normAutofit lnSpcReduction="10000"/>
          </a:bodyPr>
          <a:lstStyle/>
          <a:p>
            <a:r>
              <a:rPr lang="en-US" sz="2400" dirty="0" smtClean="0"/>
              <a:t>The trade deficit grew to $566 billion in 2017 the largest deficit to date.</a:t>
            </a:r>
          </a:p>
          <a:p>
            <a:r>
              <a:rPr lang="en-US" sz="2400" dirty="0" smtClean="0"/>
              <a:t>The deficit with China grew 8% to $372.5 billion.</a:t>
            </a:r>
          </a:p>
          <a:p>
            <a:r>
              <a:rPr lang="en-US" sz="2400" dirty="0" smtClean="0"/>
              <a:t>About one third of the deficit with China was “consumer electronics, computer and cell phones.” </a:t>
            </a:r>
          </a:p>
          <a:p>
            <a:r>
              <a:rPr lang="en-US" sz="2400" dirty="0" smtClean="0"/>
              <a:t>The administration has applied tariffs in an effort to reduce the trade deficit and bring production back to the US.</a:t>
            </a:r>
          </a:p>
          <a:p>
            <a:r>
              <a:rPr lang="en-US" sz="2400" dirty="0"/>
              <a:t>M</a:t>
            </a:r>
            <a:r>
              <a:rPr lang="en-US" sz="2400" dirty="0" smtClean="0"/>
              <a:t>ajor concerns with Chinese policy are alleged theft of intellectual property and unfair trade practices such as requiring US companies in China to partner with Chinese companies and thereby transfer trade secrets to their partners.</a:t>
            </a:r>
          </a:p>
          <a:p>
            <a:endParaRPr lang="en-US" sz="2400" dirty="0"/>
          </a:p>
        </p:txBody>
      </p:sp>
    </p:spTree>
    <p:extLst>
      <p:ext uri="{BB962C8B-B14F-4D97-AF65-F5344CB8AC3E}">
        <p14:creationId xmlns:p14="http://schemas.microsoft.com/office/powerpoint/2010/main" val="4489855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are Tariffs?</a:t>
            </a:r>
            <a:endParaRPr lang="en-US" sz="3200" dirty="0"/>
          </a:p>
        </p:txBody>
      </p:sp>
      <p:sp>
        <p:nvSpPr>
          <p:cNvPr id="3" name="Content Placeholder 2"/>
          <p:cNvSpPr>
            <a:spLocks noGrp="1"/>
          </p:cNvSpPr>
          <p:nvPr>
            <p:ph idx="1"/>
          </p:nvPr>
        </p:nvSpPr>
        <p:spPr/>
        <p:txBody>
          <a:bodyPr>
            <a:normAutofit lnSpcReduction="10000"/>
          </a:bodyPr>
          <a:lstStyle/>
          <a:p>
            <a:r>
              <a:rPr lang="en-US" sz="2400" dirty="0" smtClean="0"/>
              <a:t>A tariff is like a sales tax charged by the Federal Government on specific imported goods. </a:t>
            </a:r>
          </a:p>
          <a:p>
            <a:r>
              <a:rPr lang="en-US" sz="2400" dirty="0" smtClean="0"/>
              <a:t>Application of tariffs is </a:t>
            </a:r>
            <a:r>
              <a:rPr lang="en-US" sz="2400" u="sng" dirty="0" smtClean="0"/>
              <a:t>very</a:t>
            </a:r>
            <a:r>
              <a:rPr lang="en-US" sz="2400" dirty="0" smtClean="0"/>
              <a:t> complicated. The latest edition of “The Harmonized Tariff Schedule of the United States” runs </a:t>
            </a:r>
            <a:r>
              <a:rPr lang="en-US" sz="2400" u="sng" dirty="0" smtClean="0"/>
              <a:t>3,713 pages </a:t>
            </a:r>
            <a:r>
              <a:rPr lang="en-US" sz="2400" dirty="0" smtClean="0"/>
              <a:t>so there are many thousands of categories, which are very specific.  </a:t>
            </a:r>
          </a:p>
          <a:p>
            <a:r>
              <a:rPr lang="en-US" sz="2400" dirty="0" smtClean="0"/>
              <a:t>For example the duty on artificial flowers differs whether made from plastic (8.4%), feathers (4.7%) or man-made fibers (9%)!</a:t>
            </a:r>
          </a:p>
          <a:p>
            <a:r>
              <a:rPr lang="en-US" sz="2400" dirty="0" smtClean="0"/>
              <a:t>So importers and exporters have plenty of incentive to classify</a:t>
            </a:r>
          </a:p>
          <a:p>
            <a:pPr marL="0" indent="0">
              <a:buNone/>
            </a:pPr>
            <a:r>
              <a:rPr lang="en-US" sz="2400" dirty="0"/>
              <a:t> </a:t>
            </a:r>
            <a:r>
              <a:rPr lang="en-US" sz="2400" dirty="0" smtClean="0"/>
              <a:t>    imports to lower duties. And much of this doesn’t make much</a:t>
            </a:r>
          </a:p>
          <a:p>
            <a:pPr marL="0" indent="0">
              <a:buNone/>
            </a:pPr>
            <a:r>
              <a:rPr lang="en-US" sz="2400" dirty="0"/>
              <a:t> </a:t>
            </a:r>
            <a:r>
              <a:rPr lang="en-US" sz="2400" dirty="0" smtClean="0"/>
              <a:t>    sense. </a:t>
            </a:r>
          </a:p>
          <a:p>
            <a:pPr marL="0" indent="0">
              <a:buNone/>
            </a:pPr>
            <a:endParaRPr lang="en-US" sz="2400" dirty="0" smtClean="0"/>
          </a:p>
          <a:p>
            <a:endParaRPr lang="en-US" sz="2400" dirty="0"/>
          </a:p>
        </p:txBody>
      </p:sp>
    </p:spTree>
    <p:extLst>
      <p:ext uri="{BB962C8B-B14F-4D97-AF65-F5344CB8AC3E}">
        <p14:creationId xmlns:p14="http://schemas.microsoft.com/office/powerpoint/2010/main" val="21317715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What’s Wrong with Tariffs?</a:t>
            </a:r>
            <a:br>
              <a:rPr lang="en-US" sz="3200" dirty="0" smtClean="0"/>
            </a:br>
            <a:r>
              <a:rPr lang="en-US" sz="2400" dirty="0" smtClean="0"/>
              <a:t>(Let Me Count the Ways)</a:t>
            </a:r>
            <a:endParaRPr lang="en-US" sz="2400" dirty="0"/>
          </a:p>
        </p:txBody>
      </p:sp>
      <p:sp>
        <p:nvSpPr>
          <p:cNvPr id="3" name="Content Placeholder 2"/>
          <p:cNvSpPr>
            <a:spLocks noGrp="1"/>
          </p:cNvSpPr>
          <p:nvPr>
            <p:ph idx="1"/>
          </p:nvPr>
        </p:nvSpPr>
        <p:spPr/>
        <p:txBody>
          <a:bodyPr>
            <a:normAutofit fontScale="92500" lnSpcReduction="10000"/>
          </a:bodyPr>
          <a:lstStyle/>
          <a:p>
            <a:r>
              <a:rPr lang="en-US" sz="2400" dirty="0" smtClean="0"/>
              <a:t>Countries need to export what they can produce at the lowest cost and import goods and services which can be imported at the lowest cost.</a:t>
            </a:r>
          </a:p>
          <a:p>
            <a:r>
              <a:rPr lang="en-US" sz="2400" dirty="0" smtClean="0"/>
              <a:t>International and domestic trade are pretty much the same in principle. We specialize in producing what we can most efficiently (lowest cost) and buy goods and services from other efficient producers. That is we “specialize” in what we do best. </a:t>
            </a:r>
          </a:p>
          <a:p>
            <a:r>
              <a:rPr lang="en-US" sz="2400" dirty="0" smtClean="0"/>
              <a:t>What about low wage countries? Is that “unfair” trade? No, the wages are low due to poor productivity.  Products such as clothes are imported because wages are low and so is productivity.</a:t>
            </a:r>
          </a:p>
          <a:p>
            <a:r>
              <a:rPr lang="en-US" sz="2400" dirty="0" smtClean="0"/>
              <a:t>But there is an “hidden” problem with tariffs. About 50% of imports from China are inputs to US production</a:t>
            </a:r>
            <a:r>
              <a:rPr lang="en-US" sz="2400" u="sng" dirty="0" smtClean="0"/>
              <a:t>. So those tariffs actually make the US manufacturers less competitive.   </a:t>
            </a:r>
          </a:p>
          <a:p>
            <a:endParaRPr lang="en-US" sz="2400" u="sng" dirty="0" smtClean="0"/>
          </a:p>
          <a:p>
            <a:endParaRPr lang="en-US" sz="2400" dirty="0"/>
          </a:p>
        </p:txBody>
      </p:sp>
    </p:spTree>
    <p:extLst>
      <p:ext uri="{BB962C8B-B14F-4D97-AF65-F5344CB8AC3E}">
        <p14:creationId xmlns:p14="http://schemas.microsoft.com/office/powerpoint/2010/main" val="12590827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Mistaken Belief</a:t>
            </a:r>
            <a:endParaRPr lang="en-US" sz="3200" dirty="0"/>
          </a:p>
        </p:txBody>
      </p:sp>
      <p:sp>
        <p:nvSpPr>
          <p:cNvPr id="3" name="Content Placeholder 2"/>
          <p:cNvSpPr>
            <a:spLocks noGrp="1"/>
          </p:cNvSpPr>
          <p:nvPr>
            <p:ph idx="1"/>
          </p:nvPr>
        </p:nvSpPr>
        <p:spPr/>
        <p:txBody>
          <a:bodyPr>
            <a:normAutofit lnSpcReduction="10000"/>
          </a:bodyPr>
          <a:lstStyle/>
          <a:p>
            <a:r>
              <a:rPr lang="en-US" sz="2400" dirty="0" smtClean="0"/>
              <a:t>Implicit in making policy on trade and tariffs is the notion that we are dealing only in “Final Goods.” </a:t>
            </a:r>
          </a:p>
          <a:p>
            <a:r>
              <a:rPr lang="en-US" sz="2400" dirty="0" smtClean="0"/>
              <a:t>But that’s not the best way to view the economics of trade.</a:t>
            </a:r>
          </a:p>
          <a:p>
            <a:r>
              <a:rPr lang="en-US" sz="2400" dirty="0" smtClean="0"/>
              <a:t>Rather the concept of “Value </a:t>
            </a:r>
            <a:r>
              <a:rPr lang="en-US" sz="2400" dirty="0"/>
              <a:t>A</a:t>
            </a:r>
            <a:r>
              <a:rPr lang="en-US" sz="2400" dirty="0" smtClean="0"/>
              <a:t>dded” in far more relevant. Almost all goods and services are part of the “Global Supply Chain.”</a:t>
            </a:r>
          </a:p>
          <a:p>
            <a:r>
              <a:rPr lang="en-US" sz="2400" dirty="0" smtClean="0"/>
              <a:t>For example for US exports about 88.7% is US value added while 11.3% is an </a:t>
            </a:r>
            <a:r>
              <a:rPr lang="en-US" sz="2400" dirty="0" err="1" smtClean="0"/>
              <a:t>reexport</a:t>
            </a:r>
            <a:r>
              <a:rPr lang="en-US" sz="2400" dirty="0" smtClean="0"/>
              <a:t> of imported components. </a:t>
            </a:r>
          </a:p>
          <a:p>
            <a:r>
              <a:rPr lang="en-US" sz="2400" dirty="0" smtClean="0"/>
              <a:t>For imports 25.1% is an import of US value added components while 74.9% is actual foreign value added.</a:t>
            </a:r>
          </a:p>
          <a:p>
            <a:r>
              <a:rPr lang="en-US" sz="2400" dirty="0" smtClean="0"/>
              <a:t>The next chart shows the importance of looking at trade on a value added basis.</a:t>
            </a:r>
            <a:endParaRPr lang="en-US" sz="2400" dirty="0"/>
          </a:p>
        </p:txBody>
      </p:sp>
    </p:spTree>
    <p:extLst>
      <p:ext uri="{BB962C8B-B14F-4D97-AF65-F5344CB8AC3E}">
        <p14:creationId xmlns:p14="http://schemas.microsoft.com/office/powerpoint/2010/main" val="29548188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Tariffs on Final and Intermediate Goods</a:t>
            </a:r>
            <a:endParaRPr lang="en-US" sz="3200" dirty="0"/>
          </a:p>
        </p:txBody>
      </p:sp>
      <p:sp>
        <p:nvSpPr>
          <p:cNvPr id="3" name="Content Placeholder 2"/>
          <p:cNvSpPr>
            <a:spLocks noGrp="1"/>
          </p:cNvSpPr>
          <p:nvPr>
            <p:ph idx="1"/>
          </p:nvPr>
        </p:nvSpPr>
        <p:spPr/>
        <p:txBody>
          <a:bodyPr>
            <a:normAutofit/>
          </a:bodyPr>
          <a:lstStyle/>
          <a:p>
            <a:r>
              <a:rPr lang="en-US" sz="2000" dirty="0" smtClean="0"/>
              <a:t>A tariff is like a sales tax charged by the Federal Government for an imported product when it arrives in the US.</a:t>
            </a:r>
          </a:p>
          <a:p>
            <a:r>
              <a:rPr lang="en-US" sz="2000" dirty="0" smtClean="0"/>
              <a:t>The average US tariff is 3.5%. The world average tariff is about 10%. China’s average tariff is 10%.</a:t>
            </a:r>
          </a:p>
          <a:p>
            <a:r>
              <a:rPr lang="en-US" sz="2000" dirty="0" smtClean="0"/>
              <a:t>The US has imposed tariffs of 10% rising to 25% on about $250 million </a:t>
            </a:r>
            <a:r>
              <a:rPr lang="en-US" sz="2400" dirty="0" smtClean="0"/>
              <a:t>of </a:t>
            </a:r>
            <a:r>
              <a:rPr lang="en-US" sz="2000" dirty="0" smtClean="0"/>
              <a:t>Chinese imports </a:t>
            </a:r>
            <a:r>
              <a:rPr lang="mr-IN" sz="2000" dirty="0" smtClean="0"/>
              <a:t>–</a:t>
            </a:r>
            <a:r>
              <a:rPr lang="en-US" sz="2000" dirty="0" smtClean="0"/>
              <a:t> about 50% of imports in tot</a:t>
            </a:r>
            <a:r>
              <a:rPr lang="en-US" sz="2400" dirty="0" smtClean="0"/>
              <a:t>al</a:t>
            </a:r>
            <a:r>
              <a:rPr lang="en-US" sz="2000" dirty="0" smtClean="0"/>
              <a:t>. China has threatened to retaliate.</a:t>
            </a:r>
          </a:p>
          <a:p>
            <a:r>
              <a:rPr lang="en-US" sz="2000" dirty="0" smtClean="0"/>
              <a:t>These tariffs will have a major impact on US manufacturing costs since many of “components” are made in China. “Intermediate goods” account for about one half of Chinese imports. “Intermediate goods” are used as components or inputs for US manufactured goods. </a:t>
            </a:r>
          </a:p>
          <a:p>
            <a:r>
              <a:rPr lang="en-US" sz="2000" dirty="0" smtClean="0"/>
              <a:t>So the tax on Chinese “intermediate goods” will cost US manufacturers another $31.25 billion in higher production costs.</a:t>
            </a:r>
            <a:endParaRPr lang="en-US" sz="2000" dirty="0"/>
          </a:p>
        </p:txBody>
      </p:sp>
    </p:spTree>
    <p:extLst>
      <p:ext uri="{BB962C8B-B14F-4D97-AF65-F5344CB8AC3E}">
        <p14:creationId xmlns:p14="http://schemas.microsoft.com/office/powerpoint/2010/main" val="28924800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5782"/>
          </a:xfrm>
        </p:spPr>
        <p:txBody>
          <a:bodyPr>
            <a:normAutofit/>
          </a:bodyPr>
          <a:lstStyle/>
          <a:p>
            <a:r>
              <a:rPr lang="en-US" sz="3200" dirty="0" smtClean="0"/>
              <a:t>US Exports &amp; Imports as Value Added</a:t>
            </a:r>
            <a:endParaRPr lang="en-US" sz="3200" dirty="0"/>
          </a:p>
        </p:txBody>
      </p:sp>
      <p:pic>
        <p:nvPicPr>
          <p:cNvPr id="4" name="Content Placeholder 3" descr="Screen Shot 2018-10-20 at 10.23.40 AM.png"/>
          <p:cNvPicPr>
            <a:picLocks noGrp="1" noChangeAspect="1"/>
          </p:cNvPicPr>
          <p:nvPr>
            <p:ph idx="1"/>
          </p:nvPr>
        </p:nvPicPr>
        <p:blipFill>
          <a:blip r:embed="rId2">
            <a:extLst>
              <a:ext uri="{28A0092B-C50C-407E-A947-70E740481C1C}">
                <a14:useLocalDpi xmlns:a14="http://schemas.microsoft.com/office/drawing/2010/main" val="0"/>
              </a:ext>
            </a:extLst>
          </a:blip>
          <a:srcRect l="3676" r="3676"/>
          <a:stretch>
            <a:fillRect/>
          </a:stretch>
        </p:blipFill>
        <p:spPr>
          <a:xfrm>
            <a:off x="457200" y="1417638"/>
            <a:ext cx="8229600" cy="4708525"/>
          </a:xfrm>
        </p:spPr>
      </p:pic>
    </p:spTree>
    <p:extLst>
      <p:ext uri="{BB962C8B-B14F-4D97-AF65-F5344CB8AC3E}">
        <p14:creationId xmlns:p14="http://schemas.microsoft.com/office/powerpoint/2010/main" val="26937705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Boeing 787</a:t>
            </a:r>
            <a:r>
              <a:rPr lang="en-US" sz="3600" dirty="0"/>
              <a:t/>
            </a:r>
            <a:br>
              <a:rPr lang="en-US" sz="3600" dirty="0"/>
            </a:br>
            <a:r>
              <a:rPr lang="en-US" sz="2700" dirty="0" smtClean="0"/>
              <a:t>Made in the World</a:t>
            </a:r>
            <a:endParaRPr lang="en-US" sz="2700" dirty="0"/>
          </a:p>
        </p:txBody>
      </p:sp>
      <p:pic>
        <p:nvPicPr>
          <p:cNvPr id="4" name="Content Placeholder 3" descr="Boeing787partners-Image.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41700379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Manufacturing a Boeing 787</a:t>
            </a:r>
            <a:br>
              <a:rPr lang="en-US" sz="2800" dirty="0" smtClean="0"/>
            </a:br>
            <a:r>
              <a:rPr lang="en-US" sz="2400" dirty="0" smtClean="0"/>
              <a:t>A </a:t>
            </a:r>
            <a:r>
              <a:rPr lang="en-US" sz="2400" dirty="0"/>
              <a:t>W</a:t>
            </a:r>
            <a:r>
              <a:rPr lang="en-US" sz="2400" dirty="0" smtClean="0"/>
              <a:t>orldwide </a:t>
            </a:r>
            <a:r>
              <a:rPr lang="en-US" sz="2400" dirty="0"/>
              <a:t>E</a:t>
            </a:r>
            <a:r>
              <a:rPr lang="en-US" sz="2400" dirty="0" smtClean="0"/>
              <a:t>ffort</a:t>
            </a:r>
            <a:endParaRPr lang="en-US" sz="2800" dirty="0"/>
          </a:p>
        </p:txBody>
      </p:sp>
      <p:sp>
        <p:nvSpPr>
          <p:cNvPr id="3" name="Content Placeholder 2"/>
          <p:cNvSpPr>
            <a:spLocks noGrp="1"/>
          </p:cNvSpPr>
          <p:nvPr>
            <p:ph idx="1"/>
          </p:nvPr>
        </p:nvSpPr>
        <p:spPr/>
        <p:txBody>
          <a:bodyPr>
            <a:normAutofit fontScale="92500" lnSpcReduction="10000"/>
          </a:bodyPr>
          <a:lstStyle/>
          <a:p>
            <a:r>
              <a:rPr lang="en-US" sz="2400" dirty="0" smtClean="0"/>
              <a:t>Design</a:t>
            </a:r>
          </a:p>
          <a:p>
            <a:r>
              <a:rPr lang="en-US" sz="2400" dirty="0" smtClean="0"/>
              <a:t>Production </a:t>
            </a:r>
          </a:p>
          <a:p>
            <a:r>
              <a:rPr lang="en-US" sz="2400" dirty="0" smtClean="0"/>
              <a:t>Assembly </a:t>
            </a:r>
          </a:p>
          <a:p>
            <a:r>
              <a:rPr lang="en-US" sz="2400" dirty="0" smtClean="0"/>
              <a:t>Testing </a:t>
            </a:r>
          </a:p>
          <a:p>
            <a:r>
              <a:rPr lang="en-US" sz="2400" dirty="0" smtClean="0"/>
              <a:t>Flight testing</a:t>
            </a:r>
          </a:p>
          <a:p>
            <a:r>
              <a:rPr lang="en-US" sz="2400" dirty="0" smtClean="0"/>
              <a:t>Certification</a:t>
            </a:r>
          </a:p>
          <a:p>
            <a:r>
              <a:rPr lang="en-US" sz="2400" dirty="0" smtClean="0"/>
              <a:t>Support</a:t>
            </a:r>
          </a:p>
          <a:p>
            <a:endParaRPr lang="en-US" sz="2400" dirty="0"/>
          </a:p>
          <a:p>
            <a:r>
              <a:rPr lang="en-US" sz="2400" dirty="0" smtClean="0"/>
              <a:t>The effort to produce large commercial aircraft is so challenging that there are only two companies in the world: Boeing and Airbus. But they depend on thousands of suppliers for raw materials, services and components. </a:t>
            </a:r>
          </a:p>
          <a:p>
            <a:endParaRPr lang="en-US" sz="2400" dirty="0"/>
          </a:p>
        </p:txBody>
      </p:sp>
      <p:pic>
        <p:nvPicPr>
          <p:cNvPr id="4" name="Picture 3" descr="7878lineeverettboe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051" y="1417638"/>
            <a:ext cx="5553068" cy="3126517"/>
          </a:xfrm>
          <a:prstGeom prst="rect">
            <a:avLst/>
          </a:prstGeom>
        </p:spPr>
      </p:pic>
    </p:spTree>
    <p:extLst>
      <p:ext uri="{BB962C8B-B14F-4D97-AF65-F5344CB8AC3E}">
        <p14:creationId xmlns:p14="http://schemas.microsoft.com/office/powerpoint/2010/main" val="4636923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normAutofit/>
          </a:bodyPr>
          <a:lstStyle/>
          <a:p>
            <a:r>
              <a:rPr lang="en-US" sz="3200" dirty="0" smtClean="0"/>
              <a:t>The iPhone</a:t>
            </a:r>
            <a:br>
              <a:rPr lang="en-US" sz="3200" dirty="0" smtClean="0"/>
            </a:br>
            <a:r>
              <a:rPr lang="en-US" sz="3200" dirty="0" smtClean="0"/>
              <a:t>Made in the World</a:t>
            </a:r>
            <a:endParaRPr lang="en-US" sz="3200" dirty="0"/>
          </a:p>
        </p:txBody>
      </p:sp>
      <p:sp>
        <p:nvSpPr>
          <p:cNvPr id="3" name="Content Placeholder 2"/>
          <p:cNvSpPr>
            <a:spLocks noGrp="1"/>
          </p:cNvSpPr>
          <p:nvPr>
            <p:ph idx="1"/>
          </p:nvPr>
        </p:nvSpPr>
        <p:spPr>
          <a:xfrm>
            <a:off x="212505" y="1600200"/>
            <a:ext cx="8229600" cy="4525963"/>
          </a:xfrm>
        </p:spPr>
        <p:txBody>
          <a:bodyPr>
            <a:normAutofit lnSpcReduction="10000"/>
          </a:bodyPr>
          <a:lstStyle/>
          <a:p>
            <a:r>
              <a:rPr lang="en-US" sz="2000" dirty="0" smtClean="0"/>
              <a:t>Design is mostly from the US.</a:t>
            </a:r>
          </a:p>
          <a:p>
            <a:r>
              <a:rPr lang="en-US" sz="2000" dirty="0" smtClean="0"/>
              <a:t>Assembly is in China and adds about $12 per phone.</a:t>
            </a:r>
          </a:p>
          <a:p>
            <a:r>
              <a:rPr lang="en-US" sz="2000" dirty="0" smtClean="0"/>
              <a:t>Components are sourced from the US, South Korea, Japan, Taiwan, France, Italy, the Netherlands and Singapore among others.</a:t>
            </a:r>
          </a:p>
          <a:p>
            <a:r>
              <a:rPr lang="en-US" sz="2000" dirty="0" smtClean="0"/>
              <a:t>Sales and service provided worldwide.</a:t>
            </a:r>
          </a:p>
          <a:p>
            <a:r>
              <a:rPr lang="en-US" sz="2000" dirty="0" smtClean="0"/>
              <a:t>The iPhone is part of the global supply (or value) chain. It is an example of specialization and economies of scale. Apple even purchases certain displays from its chief competitor, Samsung.</a:t>
            </a:r>
          </a:p>
          <a:p>
            <a:r>
              <a:rPr lang="en-US" sz="2000" dirty="0" smtClean="0"/>
              <a:t>To interrupt the Global Supply Chain is to halt production. US tariff and other barriers work to the advantage of its chief competitor, Samsung, and rising Chinese smart phone manufacturers Huawei, </a:t>
            </a:r>
            <a:r>
              <a:rPr lang="en-US" sz="2000" dirty="0" err="1" smtClean="0"/>
              <a:t>Xiaomi</a:t>
            </a:r>
            <a:r>
              <a:rPr lang="en-US" sz="2000" dirty="0" smtClean="0"/>
              <a:t>, </a:t>
            </a:r>
            <a:r>
              <a:rPr lang="en-US" sz="2000" dirty="0" err="1" smtClean="0"/>
              <a:t>Oppo</a:t>
            </a:r>
            <a:r>
              <a:rPr lang="en-US" sz="2000" dirty="0" smtClean="0"/>
              <a:t>, etc.</a:t>
            </a:r>
          </a:p>
          <a:p>
            <a:r>
              <a:rPr lang="en-US" sz="2000" dirty="0" smtClean="0"/>
              <a:t>Huawei surpassed Apple in the number of smartphones shipped worldwide for the first time second quarter 2018!</a:t>
            </a:r>
          </a:p>
          <a:p>
            <a:pPr marL="0" indent="0">
              <a:buNone/>
            </a:pPr>
            <a:r>
              <a:rPr lang="en-US" sz="2000" dirty="0" smtClean="0"/>
              <a:t>  </a:t>
            </a:r>
            <a:endParaRPr lang="en-US" sz="2000" dirty="0"/>
          </a:p>
        </p:txBody>
      </p:sp>
      <p:pic>
        <p:nvPicPr>
          <p:cNvPr id="4" name="Picture 3" descr="Huawe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273" y="274638"/>
            <a:ext cx="2420727" cy="1994803"/>
          </a:xfrm>
          <a:prstGeom prst="rect">
            <a:avLst/>
          </a:prstGeom>
        </p:spPr>
      </p:pic>
    </p:spTree>
    <p:extLst>
      <p:ext uri="{BB962C8B-B14F-4D97-AF65-F5344CB8AC3E}">
        <p14:creationId xmlns:p14="http://schemas.microsoft.com/office/powerpoint/2010/main" val="8646961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Volume of International Trade</a:t>
            </a:r>
            <a:endParaRPr lang="en-US" sz="3200" dirty="0"/>
          </a:p>
        </p:txBody>
      </p:sp>
      <p:sp>
        <p:nvSpPr>
          <p:cNvPr id="3" name="Content Placeholder 2"/>
          <p:cNvSpPr>
            <a:spLocks noGrp="1"/>
          </p:cNvSpPr>
          <p:nvPr>
            <p:ph idx="1"/>
          </p:nvPr>
        </p:nvSpPr>
        <p:spPr/>
        <p:txBody>
          <a:bodyPr>
            <a:normAutofit/>
          </a:bodyPr>
          <a:lstStyle/>
          <a:p>
            <a:r>
              <a:rPr lang="en-US" sz="2400" dirty="0" smtClean="0"/>
              <a:t>Merchandise trade in 2017 totaled $17.73 trillion.</a:t>
            </a:r>
          </a:p>
          <a:p>
            <a:r>
              <a:rPr lang="en-US" sz="2400" dirty="0" smtClean="0"/>
              <a:t>Services trade totaled $5.28 trillion.</a:t>
            </a:r>
          </a:p>
          <a:p>
            <a:r>
              <a:rPr lang="en-US" sz="2400" dirty="0" smtClean="0"/>
              <a:t>So total World </a:t>
            </a:r>
            <a:r>
              <a:rPr lang="en-US" sz="2400" dirty="0"/>
              <a:t>T</a:t>
            </a:r>
            <a:r>
              <a:rPr lang="en-US" sz="2400" dirty="0" smtClean="0"/>
              <a:t>rade of $23.01 trillion actually exceeded </a:t>
            </a:r>
          </a:p>
          <a:p>
            <a:pPr marL="0" indent="0">
              <a:buNone/>
            </a:pPr>
            <a:r>
              <a:rPr lang="en-US" sz="2400" dirty="0"/>
              <a:t> </a:t>
            </a:r>
            <a:r>
              <a:rPr lang="en-US" sz="2400" dirty="0" smtClean="0"/>
              <a:t>    US Gross Domestic Product (GDP) of $19.39 trillion.</a:t>
            </a:r>
            <a:endParaRPr lang="en-US" sz="2400" dirty="0"/>
          </a:p>
        </p:txBody>
      </p:sp>
      <p:pic>
        <p:nvPicPr>
          <p:cNvPr id="4" name="Picture 3" descr="IMG_3748.PNG"/>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57201" y="-36921"/>
            <a:ext cx="9429331" cy="6854653"/>
          </a:xfrm>
          <a:prstGeom prst="rect">
            <a:avLst/>
          </a:prstGeom>
        </p:spPr>
      </p:pic>
    </p:spTree>
    <p:extLst>
      <p:ext uri="{BB962C8B-B14F-4D97-AF65-F5344CB8AC3E}">
        <p14:creationId xmlns:p14="http://schemas.microsoft.com/office/powerpoint/2010/main" val="38972664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Value Added for the iPhone</a:t>
            </a:r>
            <a:endParaRPr lang="en-US" sz="2400" dirty="0"/>
          </a:p>
        </p:txBody>
      </p:sp>
      <p:sp>
        <p:nvSpPr>
          <p:cNvPr id="3" name="Content Placeholder 2"/>
          <p:cNvSpPr>
            <a:spLocks noGrp="1"/>
          </p:cNvSpPr>
          <p:nvPr>
            <p:ph idx="1"/>
          </p:nvPr>
        </p:nvSpPr>
        <p:spPr/>
        <p:txBody>
          <a:bodyPr>
            <a:normAutofit/>
          </a:bodyPr>
          <a:lstStyle/>
          <a:p>
            <a:pPr marL="0" indent="0">
              <a:buNone/>
            </a:pPr>
            <a:endParaRPr lang="en-US" sz="2400" dirty="0" smtClean="0"/>
          </a:p>
          <a:p>
            <a:endParaRPr lang="en-US" sz="2000" dirty="0"/>
          </a:p>
        </p:txBody>
      </p:sp>
      <p:pic>
        <p:nvPicPr>
          <p:cNvPr id="6" name="Picture 5" descr="Screen Shot 2018-10-18 at 10.50.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384" y="1036788"/>
            <a:ext cx="7075915" cy="5402112"/>
          </a:xfrm>
          <a:prstGeom prst="rect">
            <a:avLst/>
          </a:prstGeom>
        </p:spPr>
      </p:pic>
    </p:spTree>
    <p:extLst>
      <p:ext uri="{BB962C8B-B14F-4D97-AF65-F5344CB8AC3E}">
        <p14:creationId xmlns:p14="http://schemas.microsoft.com/office/powerpoint/2010/main" val="745024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Sources of iPhone Components</a:t>
            </a:r>
            <a:endParaRPr lang="en-US" sz="2400" dirty="0"/>
          </a:p>
        </p:txBody>
      </p:sp>
      <p:pic>
        <p:nvPicPr>
          <p:cNvPr id="4" name="Content Placeholder 3" descr="Screen Shot 2018-10-18 at 10.55.11 AM.png"/>
          <p:cNvPicPr>
            <a:picLocks noGrp="1" noChangeAspect="1"/>
          </p:cNvPicPr>
          <p:nvPr>
            <p:ph idx="1"/>
          </p:nvPr>
        </p:nvPicPr>
        <p:blipFill>
          <a:blip r:embed="rId2">
            <a:extLst>
              <a:ext uri="{28A0092B-C50C-407E-A947-70E740481C1C}">
                <a14:useLocalDpi xmlns:a14="http://schemas.microsoft.com/office/drawing/2010/main" val="0"/>
              </a:ext>
            </a:extLst>
          </a:blip>
          <a:srcRect t="11547" b="11547"/>
          <a:stretch>
            <a:fillRect/>
          </a:stretch>
        </p:blipFill>
        <p:spPr>
          <a:xfrm>
            <a:off x="-14565" y="1211691"/>
            <a:ext cx="9033305" cy="4860247"/>
          </a:xfrm>
        </p:spPr>
      </p:pic>
    </p:spTree>
    <p:extLst>
      <p:ext uri="{BB962C8B-B14F-4D97-AF65-F5344CB8AC3E}">
        <p14:creationId xmlns:p14="http://schemas.microsoft.com/office/powerpoint/2010/main" val="24876040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Is the Tariff War a Threat to US and World Prosperity? </a:t>
            </a:r>
            <a:endParaRPr lang="en-US" sz="3200" dirty="0"/>
          </a:p>
        </p:txBody>
      </p:sp>
      <p:sp>
        <p:nvSpPr>
          <p:cNvPr id="3" name="Content Placeholder 2"/>
          <p:cNvSpPr>
            <a:spLocks noGrp="1"/>
          </p:cNvSpPr>
          <p:nvPr>
            <p:ph idx="1"/>
          </p:nvPr>
        </p:nvSpPr>
        <p:spPr/>
        <p:txBody>
          <a:bodyPr>
            <a:normAutofit/>
          </a:bodyPr>
          <a:lstStyle/>
          <a:p>
            <a:r>
              <a:rPr lang="en-US" sz="2000" dirty="0" smtClean="0"/>
              <a:t>Certain tariffs seriously harm the competitiveness of US manufacturers as they pay more for the components they need to make finished products.  This is, in effect, a $31 billion tax on certain US manufacturers. Overseas competitors won’t be burdened by this tax.</a:t>
            </a:r>
          </a:p>
          <a:p>
            <a:r>
              <a:rPr lang="en-US" sz="2000" dirty="0" smtClean="0"/>
              <a:t>Consumers are harmed by higher prices due to the cost of the tariffs, much of which we be passed on as higher prices.</a:t>
            </a:r>
          </a:p>
          <a:p>
            <a:r>
              <a:rPr lang="en-US" sz="2000" dirty="0" smtClean="0"/>
              <a:t>The complex and critical Global Supply Chain is interrupted by the </a:t>
            </a:r>
            <a:r>
              <a:rPr lang="en-US" sz="2000" u="sng" dirty="0" smtClean="0"/>
              <a:t>uncertainty</a:t>
            </a:r>
            <a:r>
              <a:rPr lang="en-US" sz="2000" dirty="0" smtClean="0"/>
              <a:t> of tariff policy: application and retaliation.</a:t>
            </a:r>
          </a:p>
          <a:p>
            <a:r>
              <a:rPr lang="en-US" sz="2000" dirty="0" smtClean="0"/>
              <a:t>Issue with international trade need to be addressed with an understanding of the nature and importance of international trade and the Global Supply Chain.</a:t>
            </a:r>
          </a:p>
          <a:p>
            <a:r>
              <a:rPr lang="en-US" sz="2000" dirty="0" smtClean="0"/>
              <a:t>Developing economies and our allies can be adversely affected leading to serious unintended consequences.</a:t>
            </a:r>
          </a:p>
          <a:p>
            <a:endParaRPr lang="en-US" sz="2000" dirty="0"/>
          </a:p>
        </p:txBody>
      </p:sp>
    </p:spTree>
    <p:extLst>
      <p:ext uri="{BB962C8B-B14F-4D97-AF65-F5344CB8AC3E}">
        <p14:creationId xmlns:p14="http://schemas.microsoft.com/office/powerpoint/2010/main" val="6171911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World Trade = World Prosperity</a:t>
            </a:r>
            <a:endParaRPr lang="en-US" sz="3200" dirty="0"/>
          </a:p>
        </p:txBody>
      </p:sp>
      <p:sp>
        <p:nvSpPr>
          <p:cNvPr id="3" name="Content Placeholder 2"/>
          <p:cNvSpPr>
            <a:spLocks noGrp="1"/>
          </p:cNvSpPr>
          <p:nvPr>
            <p:ph idx="1"/>
          </p:nvPr>
        </p:nvSpPr>
        <p:spPr/>
        <p:txBody>
          <a:bodyPr>
            <a:normAutofit/>
          </a:bodyPr>
          <a:lstStyle/>
          <a:p>
            <a:r>
              <a:rPr lang="en-US" sz="1800" dirty="0" smtClean="0"/>
              <a:t>Between 1990 and 2017 world wide Gross Domestic Product rose from $23.4 trillion to $80.1 trillion. (3.42x)</a:t>
            </a:r>
          </a:p>
          <a:p>
            <a:r>
              <a:rPr lang="en-US" sz="1800" dirty="0" smtClean="0"/>
              <a:t>Trade in goods was $3.496 in 1990 vs. $19.001 trillion in 2014.</a:t>
            </a:r>
          </a:p>
          <a:p>
            <a:pPr marL="0" indent="0">
              <a:buNone/>
            </a:pPr>
            <a:r>
              <a:rPr lang="en-US" sz="1800" dirty="0"/>
              <a:t> </a:t>
            </a:r>
            <a:r>
              <a:rPr lang="en-US" sz="1800" dirty="0" smtClean="0"/>
              <a:t>     (5.44x). So trade grew at 1.6x the rate of world GPD.</a:t>
            </a:r>
          </a:p>
          <a:p>
            <a:r>
              <a:rPr lang="en-US" sz="1800" dirty="0" smtClean="0"/>
              <a:t>In large measure this was due to world trade which grew even faster than world GDP.</a:t>
            </a:r>
          </a:p>
          <a:p>
            <a:r>
              <a:rPr lang="en-US" sz="1800" dirty="0" smtClean="0"/>
              <a:t>More than one billion people escaped poverty and infant mortality rates dropped by more than 50%.</a:t>
            </a:r>
          </a:p>
          <a:p>
            <a:r>
              <a:rPr lang="en-US" sz="1800" dirty="0" smtClean="0"/>
              <a:t>During this time-frame the United States dominated the international arena and mostly set the rules of globalization and international trade.</a:t>
            </a:r>
          </a:p>
          <a:p>
            <a:r>
              <a:rPr lang="en-US" sz="1800" dirty="0" smtClean="0"/>
              <a:t>We are at a critical turning point with China, Russia and Iran challenging US dominance. How will this end?</a:t>
            </a:r>
          </a:p>
          <a:p>
            <a:r>
              <a:rPr lang="en-US" sz="1800" dirty="0" smtClean="0"/>
              <a:t>The trade tensions with China are critical because they involve the two large world economies having technological, trade and geopolitical competition. </a:t>
            </a:r>
            <a:endParaRPr lang="en-US" sz="1800" dirty="0"/>
          </a:p>
        </p:txBody>
      </p:sp>
    </p:spTree>
    <p:extLst>
      <p:ext uri="{BB962C8B-B14F-4D97-AF65-F5344CB8AC3E}">
        <p14:creationId xmlns:p14="http://schemas.microsoft.com/office/powerpoint/2010/main" val="14167590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sz="900" dirty="0" err="1" smtClean="0"/>
              <a:t>ll</a:t>
            </a:r>
            <a:endParaRPr lang="en-US" sz="900" dirty="0"/>
          </a:p>
        </p:txBody>
      </p:sp>
      <p:pic>
        <p:nvPicPr>
          <p:cNvPr id="4" name="Content Placeholder 3" descr="Screen Shot 2018-10-20 at 10.07.48 AM.png"/>
          <p:cNvPicPr>
            <a:picLocks noGrp="1" noChangeAspect="1"/>
          </p:cNvPicPr>
          <p:nvPr>
            <p:ph idx="1"/>
          </p:nvPr>
        </p:nvPicPr>
        <p:blipFill>
          <a:blip r:embed="rId2">
            <a:extLst>
              <a:ext uri="{28A0092B-C50C-407E-A947-70E740481C1C}">
                <a14:useLocalDpi xmlns:a14="http://schemas.microsoft.com/office/drawing/2010/main" val="0"/>
              </a:ext>
            </a:extLst>
          </a:blip>
          <a:srcRect t="16676" b="16676"/>
          <a:stretch>
            <a:fillRect/>
          </a:stretch>
        </p:blipFill>
        <p:spPr>
          <a:xfrm>
            <a:off x="457200" y="320675"/>
            <a:ext cx="8229600" cy="5805488"/>
          </a:xfrm>
        </p:spPr>
      </p:pic>
    </p:spTree>
    <p:extLst>
      <p:ext uri="{BB962C8B-B14F-4D97-AF65-F5344CB8AC3E}">
        <p14:creationId xmlns:p14="http://schemas.microsoft.com/office/powerpoint/2010/main" val="34072627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Very Large Container Ships Move 90% of World Merchandise</a:t>
            </a:r>
            <a:endParaRPr lang="en-US" sz="2400" dirty="0"/>
          </a:p>
        </p:txBody>
      </p:sp>
      <p:pic>
        <p:nvPicPr>
          <p:cNvPr id="4" name="Content Placeholder 3" descr="Screen Shot 2018-10-14 at 4.34.09 PM.png"/>
          <p:cNvPicPr>
            <a:picLocks noGrp="1" noChangeAspect="1"/>
          </p:cNvPicPr>
          <p:nvPr>
            <p:ph idx="1"/>
          </p:nvPr>
        </p:nvPicPr>
        <p:blipFill>
          <a:blip r:embed="rId3">
            <a:extLst>
              <a:ext uri="{28A0092B-C50C-407E-A947-70E740481C1C}">
                <a14:useLocalDpi xmlns:a14="http://schemas.microsoft.com/office/drawing/2010/main" val="0"/>
              </a:ext>
            </a:extLst>
          </a:blip>
          <a:srcRect t="23251" b="23251"/>
          <a:stretch>
            <a:fillRect/>
          </a:stretch>
        </p:blipFill>
        <p:spPr>
          <a:xfrm>
            <a:off x="597026" y="1095184"/>
            <a:ext cx="8229600" cy="4693104"/>
          </a:xfrm>
        </p:spPr>
      </p:pic>
      <p:sp>
        <p:nvSpPr>
          <p:cNvPr id="5" name="TextBox 4"/>
          <p:cNvSpPr txBox="1"/>
          <p:nvPr/>
        </p:nvSpPr>
        <p:spPr>
          <a:xfrm>
            <a:off x="699127" y="6081760"/>
            <a:ext cx="8167139" cy="646331"/>
          </a:xfrm>
          <a:prstGeom prst="rect">
            <a:avLst/>
          </a:prstGeom>
          <a:noFill/>
        </p:spPr>
        <p:txBody>
          <a:bodyPr wrap="square" rtlCol="0">
            <a:spAutoFit/>
          </a:bodyPr>
          <a:lstStyle/>
          <a:p>
            <a:r>
              <a:rPr lang="en-US" dirty="0" smtClean="0"/>
              <a:t>The “Madrid Maersk” carries 20,000 containers. The ship weighs 214,283 gross tonnage. It measures 1,309 feet length by 192 feet beam.</a:t>
            </a:r>
            <a:endParaRPr lang="en-US" dirty="0"/>
          </a:p>
        </p:txBody>
      </p:sp>
    </p:spTree>
    <p:extLst>
      <p:ext uri="{BB962C8B-B14F-4D97-AF65-F5344CB8AC3E}">
        <p14:creationId xmlns:p14="http://schemas.microsoft.com/office/powerpoint/2010/main" val="39235256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Trade?</a:t>
            </a:r>
            <a:endParaRPr lang="en-US" sz="3200" dirty="0"/>
          </a:p>
        </p:txBody>
      </p:sp>
      <p:sp>
        <p:nvSpPr>
          <p:cNvPr id="3" name="Content Placeholder 2"/>
          <p:cNvSpPr>
            <a:spLocks noGrp="1"/>
          </p:cNvSpPr>
          <p:nvPr>
            <p:ph idx="1"/>
          </p:nvPr>
        </p:nvSpPr>
        <p:spPr/>
        <p:txBody>
          <a:bodyPr>
            <a:normAutofit/>
          </a:bodyPr>
          <a:lstStyle/>
          <a:p>
            <a:r>
              <a:rPr lang="en-US" sz="2000" dirty="0" smtClean="0"/>
              <a:t>A “trade” is simply a transaction, an exchange, between two parties: persons, firms or government. The exchange is for a good or service. </a:t>
            </a:r>
            <a:endParaRPr lang="en-US" sz="2000" dirty="0"/>
          </a:p>
          <a:p>
            <a:r>
              <a:rPr lang="en-US" sz="2000" dirty="0" smtClean="0"/>
              <a:t>Trades usually involve “money” as the medium of exchange. </a:t>
            </a:r>
          </a:p>
          <a:p>
            <a:r>
              <a:rPr lang="en-US" sz="2000" dirty="0" smtClean="0"/>
              <a:t>When I use money to purchase gasoline I am trading my services as an instructor for gasoline using the convenience of money (So I don’t need to find a gas station owner who needs instruction in economics)!</a:t>
            </a:r>
          </a:p>
          <a:p>
            <a:r>
              <a:rPr lang="en-US" sz="2000" dirty="0" smtClean="0"/>
              <a:t>In our economy there are likely millions (maybe billions) of transactions/trades every day.</a:t>
            </a:r>
          </a:p>
          <a:p>
            <a:r>
              <a:rPr lang="en-US" sz="2000" dirty="0" smtClean="0"/>
              <a:t>Trade occurs among our countries, states and territories and with countries outside our boundaries (which is called “international trade”).</a:t>
            </a:r>
          </a:p>
          <a:p>
            <a:r>
              <a:rPr lang="en-US" sz="2000" dirty="0" smtClean="0"/>
              <a:t>What differentiates international trade for domestic trade:  Different currencies, transportation costs, </a:t>
            </a:r>
            <a:r>
              <a:rPr lang="en-US" sz="2000" u="sng" dirty="0" smtClean="0"/>
              <a:t>tariffs</a:t>
            </a:r>
            <a:r>
              <a:rPr lang="en-US" sz="2000" dirty="0" smtClean="0"/>
              <a:t> and non-tariff regulations.   </a:t>
            </a:r>
          </a:p>
        </p:txBody>
      </p:sp>
    </p:spTree>
    <p:extLst>
      <p:ext uri="{BB962C8B-B14F-4D97-AF65-F5344CB8AC3E}">
        <p14:creationId xmlns:p14="http://schemas.microsoft.com/office/powerpoint/2010/main" val="32396310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Trade?</a:t>
            </a:r>
            <a:endParaRPr lang="en-US" sz="2800" dirty="0"/>
          </a:p>
        </p:txBody>
      </p:sp>
      <p:sp>
        <p:nvSpPr>
          <p:cNvPr id="3" name="Content Placeholder 2"/>
          <p:cNvSpPr>
            <a:spLocks noGrp="1"/>
          </p:cNvSpPr>
          <p:nvPr>
            <p:ph idx="1"/>
          </p:nvPr>
        </p:nvSpPr>
        <p:spPr/>
        <p:txBody>
          <a:bodyPr>
            <a:normAutofit lnSpcReduction="10000"/>
          </a:bodyPr>
          <a:lstStyle/>
          <a:p>
            <a:r>
              <a:rPr lang="en-US" sz="2000" dirty="0" smtClean="0"/>
              <a:t>We need raw materials and commodities not available (or in short supply) domestically. </a:t>
            </a:r>
          </a:p>
          <a:p>
            <a:r>
              <a:rPr lang="en-US" sz="2000" dirty="0" smtClean="0"/>
              <a:t>Specialization in products: There are literally tens of thousands goods and services produced and consumed.  Even an economy as large as our doesn’t make every good or service that we consume.</a:t>
            </a:r>
          </a:p>
          <a:p>
            <a:r>
              <a:rPr lang="en-US" sz="2000" dirty="0" smtClean="0"/>
              <a:t>Specialization in production: Economies of scale. Some production processes, such as civil airline production, require very large production facilities. Production of  products requires </a:t>
            </a:r>
          </a:p>
          <a:p>
            <a:r>
              <a:rPr lang="en-US" sz="2000" dirty="0" smtClean="0"/>
              <a:t>Comparative advantage: Emerging economies have comparatively low labor costs so labor intensive products are produced there. (Minimize cost per unit of production). </a:t>
            </a:r>
          </a:p>
          <a:p>
            <a:r>
              <a:rPr lang="en-US" sz="2000" dirty="0" smtClean="0"/>
              <a:t>Global supply chain: A significant portion of US imports is for components for US manufactured products. Almost every good or service in the US has inputs from other countries. Our goods and service are a composite of domestic and international trade.</a:t>
            </a:r>
            <a:endParaRPr lang="en-US" sz="2000" dirty="0"/>
          </a:p>
        </p:txBody>
      </p:sp>
    </p:spTree>
    <p:extLst>
      <p:ext uri="{BB962C8B-B14F-4D97-AF65-F5344CB8AC3E}">
        <p14:creationId xmlns:p14="http://schemas.microsoft.com/office/powerpoint/2010/main" val="37684667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Do We buy From Overseas?</a:t>
            </a:r>
            <a:endParaRPr lang="en-US" sz="3200" dirty="0"/>
          </a:p>
        </p:txBody>
      </p:sp>
      <p:sp>
        <p:nvSpPr>
          <p:cNvPr id="3" name="Content Placeholder 2"/>
          <p:cNvSpPr>
            <a:spLocks noGrp="1"/>
          </p:cNvSpPr>
          <p:nvPr>
            <p:ph idx="1"/>
          </p:nvPr>
        </p:nvSpPr>
        <p:spPr/>
        <p:txBody>
          <a:bodyPr>
            <a:normAutofit/>
          </a:bodyPr>
          <a:lstStyle/>
          <a:p>
            <a:r>
              <a:rPr lang="en-US" sz="2400" dirty="0" smtClean="0"/>
              <a:t>Commodities:</a:t>
            </a:r>
            <a:endParaRPr lang="en-US" sz="2400" dirty="0"/>
          </a:p>
        </p:txBody>
      </p:sp>
      <p:pic>
        <p:nvPicPr>
          <p:cNvPr id="4" name="Picture 3" descr="Screen Shot 2018-10-19 at 3.55.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2762"/>
            <a:ext cx="6350405" cy="5345238"/>
          </a:xfrm>
          <a:prstGeom prst="rect">
            <a:avLst/>
          </a:prstGeom>
        </p:spPr>
      </p:pic>
      <p:pic>
        <p:nvPicPr>
          <p:cNvPr id="5" name="Picture 4" descr="images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059" y="2052277"/>
            <a:ext cx="3076159" cy="1837675"/>
          </a:xfrm>
          <a:prstGeom prst="rect">
            <a:avLst/>
          </a:prstGeom>
        </p:spPr>
      </p:pic>
      <p:pic>
        <p:nvPicPr>
          <p:cNvPr id="6" name="Picture 5" descr="images (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700" y="4122969"/>
            <a:ext cx="3289300" cy="2463800"/>
          </a:xfrm>
          <a:prstGeom prst="rect">
            <a:avLst/>
          </a:prstGeom>
        </p:spPr>
      </p:pic>
    </p:spTree>
    <p:extLst>
      <p:ext uri="{BB962C8B-B14F-4D97-AF65-F5344CB8AC3E}">
        <p14:creationId xmlns:p14="http://schemas.microsoft.com/office/powerpoint/2010/main" val="40012067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Goods and </a:t>
            </a:r>
            <a:r>
              <a:rPr lang="en-US" sz="3200" smtClean="0"/>
              <a:t>Inputs Do </a:t>
            </a:r>
            <a:r>
              <a:rPr lang="en-US" sz="3200" dirty="0" smtClean="0"/>
              <a:t>We Buy from Overseas?</a:t>
            </a:r>
            <a:endParaRPr lang="en-US" sz="3200" dirty="0"/>
          </a:p>
        </p:txBody>
      </p:sp>
      <p:sp>
        <p:nvSpPr>
          <p:cNvPr id="3" name="Content Placeholder 2"/>
          <p:cNvSpPr>
            <a:spLocks noGrp="1"/>
          </p:cNvSpPr>
          <p:nvPr>
            <p:ph idx="1"/>
          </p:nvPr>
        </p:nvSpPr>
        <p:spPr/>
        <p:txBody>
          <a:bodyPr>
            <a:normAutofit/>
          </a:bodyPr>
          <a:lstStyle/>
          <a:p>
            <a:r>
              <a:rPr lang="en-US" sz="2400" dirty="0" smtClean="0"/>
              <a:t>We import products we don’t produce here.</a:t>
            </a:r>
          </a:p>
          <a:p>
            <a:pPr marL="0" indent="0">
              <a:buNone/>
            </a:pPr>
            <a:r>
              <a:rPr lang="en-US" sz="2400" dirty="0" smtClean="0"/>
              <a:t>     </a:t>
            </a:r>
            <a:endParaRPr lang="en-US" sz="2400" dirty="0"/>
          </a:p>
        </p:txBody>
      </p:sp>
      <p:pic>
        <p:nvPicPr>
          <p:cNvPr id="4" name="Picture 3" descr="thesilmetfa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91" y="2221920"/>
            <a:ext cx="4432434" cy="4112121"/>
          </a:xfrm>
          <a:prstGeom prst="rect">
            <a:avLst/>
          </a:prstGeom>
        </p:spPr>
      </p:pic>
      <p:pic>
        <p:nvPicPr>
          <p:cNvPr id="6" name="Picture 5" descr="italian coffe machin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583" y="2421719"/>
            <a:ext cx="3368769" cy="3368769"/>
          </a:xfrm>
          <a:prstGeom prst="rect">
            <a:avLst/>
          </a:prstGeom>
        </p:spPr>
      </p:pic>
    </p:spTree>
    <p:extLst>
      <p:ext uri="{BB962C8B-B14F-4D97-AF65-F5344CB8AC3E}">
        <p14:creationId xmlns:p14="http://schemas.microsoft.com/office/powerpoint/2010/main" val="8096779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Do We Buy From Overseas?</a:t>
            </a:r>
            <a:br>
              <a:rPr lang="en-US" sz="3200" dirty="0" smtClean="0"/>
            </a:br>
            <a:endParaRPr lang="en-US" sz="3200" dirty="0"/>
          </a:p>
        </p:txBody>
      </p:sp>
      <p:sp>
        <p:nvSpPr>
          <p:cNvPr id="3" name="Content Placeholder 2"/>
          <p:cNvSpPr>
            <a:spLocks noGrp="1"/>
          </p:cNvSpPr>
          <p:nvPr>
            <p:ph idx="1"/>
          </p:nvPr>
        </p:nvSpPr>
        <p:spPr>
          <a:xfrm>
            <a:off x="-81565" y="850514"/>
            <a:ext cx="9225565" cy="5881495"/>
          </a:xfrm>
        </p:spPr>
        <p:txBody>
          <a:bodyPr>
            <a:normAutofit/>
          </a:bodyPr>
          <a:lstStyle/>
          <a:p>
            <a:r>
              <a:rPr lang="en-US" sz="2400" dirty="0" smtClean="0"/>
              <a:t>Because those imports are less expensive.  We might be more efficient but wages overseas are much lower. So our workers specialize in better paying, higher skilled jobs. </a:t>
            </a:r>
            <a:endParaRPr lang="en-US" sz="2400" dirty="0"/>
          </a:p>
        </p:txBody>
      </p:sp>
      <p:pic>
        <p:nvPicPr>
          <p:cNvPr id="4" name="Picture 3" descr="Top-10-Garment-Textile-Industries-in-Banglade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16" y="2071261"/>
            <a:ext cx="3984878" cy="2235196"/>
          </a:xfrm>
          <a:prstGeom prst="rect">
            <a:avLst/>
          </a:prstGeom>
        </p:spPr>
      </p:pic>
      <p:pic>
        <p:nvPicPr>
          <p:cNvPr id="5" name="Picture 4" descr="100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367" y="2071261"/>
            <a:ext cx="4188026" cy="2789225"/>
          </a:xfrm>
          <a:prstGeom prst="rect">
            <a:avLst/>
          </a:prstGeom>
        </p:spPr>
      </p:pic>
      <p:pic>
        <p:nvPicPr>
          <p:cNvPr id="6" name="Picture 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2509"/>
            <a:ext cx="3467100" cy="2349500"/>
          </a:xfrm>
          <a:prstGeom prst="rect">
            <a:avLst/>
          </a:prstGeom>
        </p:spPr>
      </p:pic>
      <p:sp>
        <p:nvSpPr>
          <p:cNvPr id="9" name="TextBox 8"/>
          <p:cNvSpPr txBox="1"/>
          <p:nvPr/>
        </p:nvSpPr>
        <p:spPr>
          <a:xfrm>
            <a:off x="4719108" y="5254547"/>
            <a:ext cx="4170921" cy="1477328"/>
          </a:xfrm>
          <a:prstGeom prst="rect">
            <a:avLst/>
          </a:prstGeom>
          <a:noFill/>
        </p:spPr>
        <p:txBody>
          <a:bodyPr wrap="none" rtlCol="0">
            <a:spAutoFit/>
          </a:bodyPr>
          <a:lstStyle/>
          <a:p>
            <a:r>
              <a:rPr lang="en-US" dirty="0" smtClean="0"/>
              <a:t>Bangladesh employs 3.6 million workers </a:t>
            </a:r>
          </a:p>
          <a:p>
            <a:r>
              <a:rPr lang="en-US" dirty="0" smtClean="0"/>
              <a:t>for less than $1.00 per hour.</a:t>
            </a:r>
          </a:p>
          <a:p>
            <a:r>
              <a:rPr lang="en-US" dirty="0" err="1" smtClean="0"/>
              <a:t>Foxconn</a:t>
            </a:r>
            <a:r>
              <a:rPr lang="en-US" dirty="0" smtClean="0"/>
              <a:t> workers earn $580 per month or</a:t>
            </a:r>
          </a:p>
          <a:p>
            <a:r>
              <a:rPr lang="en-US" dirty="0" smtClean="0"/>
              <a:t>about $3.60 per hour. </a:t>
            </a:r>
            <a:r>
              <a:rPr lang="en-US" dirty="0" err="1" smtClean="0"/>
              <a:t>Foxconn</a:t>
            </a:r>
            <a:r>
              <a:rPr lang="en-US" dirty="0" smtClean="0"/>
              <a:t> hires 7,000</a:t>
            </a:r>
          </a:p>
          <a:p>
            <a:r>
              <a:rPr lang="en-US" dirty="0"/>
              <a:t>n</a:t>
            </a:r>
            <a:r>
              <a:rPr lang="en-US" dirty="0" smtClean="0"/>
              <a:t>ew workers each year.</a:t>
            </a:r>
            <a:endParaRPr lang="en-US" dirty="0"/>
          </a:p>
        </p:txBody>
      </p:sp>
    </p:spTree>
    <p:extLst>
      <p:ext uri="{BB962C8B-B14F-4D97-AF65-F5344CB8AC3E}">
        <p14:creationId xmlns:p14="http://schemas.microsoft.com/office/powerpoint/2010/main" val="30729476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2339</TotalTime>
  <Words>1959</Words>
  <Application>Microsoft Macintosh PowerPoint</Application>
  <PresentationFormat>On-screen Show (4:3)</PresentationFormat>
  <Paragraphs>115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Will the Global Supply Chain Survive  the Tariff War?</vt:lpstr>
      <vt:lpstr>Volume of International Trade</vt:lpstr>
      <vt:lpstr>ll</vt:lpstr>
      <vt:lpstr>Very Large Container Ships Move 90% of World Merchandise</vt:lpstr>
      <vt:lpstr>What is Trade?</vt:lpstr>
      <vt:lpstr>Why Trade?</vt:lpstr>
      <vt:lpstr>What Do We buy From Overseas?</vt:lpstr>
      <vt:lpstr>What Goods and Inputs Do We Buy from Overseas?</vt:lpstr>
      <vt:lpstr>Why Do We Buy From Overseas? </vt:lpstr>
      <vt:lpstr>Trade has Led the US to Become the World’s Leading Economy</vt:lpstr>
      <vt:lpstr>The United States has a Growing Trade Deficit</vt:lpstr>
      <vt:lpstr>What are Tariffs?</vt:lpstr>
      <vt:lpstr>What’s Wrong with Tariffs? (Let Me Count the Ways)</vt:lpstr>
      <vt:lpstr>A Mistaken Belief</vt:lpstr>
      <vt:lpstr>Tariffs on Final and Intermediate Goods</vt:lpstr>
      <vt:lpstr>US Exports &amp; Imports as Value Added</vt:lpstr>
      <vt:lpstr>Boeing 787 Made in the World</vt:lpstr>
      <vt:lpstr>Manufacturing a Boeing 787 A Worldwide Effort</vt:lpstr>
      <vt:lpstr>The iPhone Made in the World</vt:lpstr>
      <vt:lpstr>Value Added for the iPhone</vt:lpstr>
      <vt:lpstr>Sources of iPhone Components</vt:lpstr>
      <vt:lpstr>Is the Tariff War a Threat to US and World Prosperity? </vt:lpstr>
      <vt:lpstr>World Trade = World Prosperity</vt:lpstr>
    </vt:vector>
  </TitlesOfParts>
  <Company>USCG ADSO AVX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the Global Supply Chain Survive the Tariff War?</dc:title>
  <dc:creator>Lee A. Bertman</dc:creator>
  <cp:lastModifiedBy>Lee A. Bertman</cp:lastModifiedBy>
  <cp:revision>133</cp:revision>
  <cp:lastPrinted>2018-10-20T21:36:52Z</cp:lastPrinted>
  <dcterms:created xsi:type="dcterms:W3CDTF">2018-10-12T14:29:30Z</dcterms:created>
  <dcterms:modified xsi:type="dcterms:W3CDTF">2018-11-01T21:54:04Z</dcterms:modified>
</cp:coreProperties>
</file>