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5" r:id="rId4"/>
    <p:sldId id="267" r:id="rId5"/>
    <p:sldId id="264" r:id="rId6"/>
    <p:sldId id="271" r:id="rId7"/>
    <p:sldId id="274" r:id="rId8"/>
    <p:sldId id="268" r:id="rId9"/>
    <p:sldId id="263" r:id="rId10"/>
    <p:sldId id="269" r:id="rId11"/>
    <p:sldId id="272" r:id="rId12"/>
    <p:sldId id="270" r:id="rId13"/>
    <p:sldId id="275" r:id="rId14"/>
    <p:sldId id="273" r:id="rId15"/>
    <p:sldId id="259"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62A8B1-F55B-48B7-A5C0-158B99A881C2}" type="doc">
      <dgm:prSet loTypeId="urn:microsoft.com/office/officeart/2005/8/layout/bProcess2" loCatId="process" qsTypeId="urn:microsoft.com/office/officeart/2005/8/quickstyle/simple2" qsCatId="simple" csTypeId="urn:microsoft.com/office/officeart/2005/8/colors/accent6_2" csCatId="accent6" phldr="1"/>
      <dgm:spPr/>
      <dgm:t>
        <a:bodyPr/>
        <a:lstStyle/>
        <a:p>
          <a:endParaRPr lang="en-US"/>
        </a:p>
      </dgm:t>
    </dgm:pt>
    <dgm:pt modelId="{4E12256F-ABE9-4B0D-82D1-1E5B693DA430}">
      <dgm:prSet custT="1"/>
      <dgm:spPr/>
      <dgm:t>
        <a:bodyPr/>
        <a:lstStyle/>
        <a:p>
          <a:r>
            <a:rPr lang="en-US" sz="2800" dirty="0">
              <a:solidFill>
                <a:srgbClr val="FFFF00"/>
              </a:solidFill>
            </a:rPr>
            <a:t>No, it will not. It is highly unlikely that “nuclear option” will be used.  </a:t>
          </a:r>
        </a:p>
      </dgm:t>
    </dgm:pt>
    <dgm:pt modelId="{A662EC49-F947-463A-B822-A6D465344B03}" type="parTrans" cxnId="{958C84D9-1643-439D-9EA3-271AB9BEC250}">
      <dgm:prSet/>
      <dgm:spPr/>
      <dgm:t>
        <a:bodyPr/>
        <a:lstStyle/>
        <a:p>
          <a:endParaRPr lang="en-US"/>
        </a:p>
      </dgm:t>
    </dgm:pt>
    <dgm:pt modelId="{D24D02BA-9268-45F9-86D0-3521ED8D4B3F}" type="sibTrans" cxnId="{958C84D9-1643-439D-9EA3-271AB9BEC250}">
      <dgm:prSet/>
      <dgm:spPr/>
      <dgm:t>
        <a:bodyPr/>
        <a:lstStyle/>
        <a:p>
          <a:endParaRPr lang="en-US"/>
        </a:p>
      </dgm:t>
    </dgm:pt>
    <dgm:pt modelId="{C7A3331E-6978-48BA-A052-4D762AEAAA85}">
      <dgm:prSet custT="1"/>
      <dgm:spPr/>
      <dgm:t>
        <a:bodyPr/>
        <a:lstStyle/>
        <a:p>
          <a:r>
            <a:rPr lang="en-US" sz="1600" dirty="0">
              <a:solidFill>
                <a:srgbClr val="FFFF00"/>
              </a:solidFill>
              <a:latin typeface="Arial" panose="020B0604020202020204" pitchFamily="34" charset="0"/>
              <a:cs typeface="Arial" panose="020B0604020202020204" pitchFamily="34" charset="0"/>
            </a:rPr>
            <a:t>Here is why. Beijing needs to buy American debt in order to maintain  its costs of having a trade surplus with America. By selling treasuries China would weaken the US dollar against the yuan which would decrease the US-China deficit, and slow the Chinese economic growth, then, as a result would make America the winner of this trade war. </a:t>
          </a:r>
        </a:p>
      </dgm:t>
    </dgm:pt>
    <dgm:pt modelId="{61FA1CA4-BAE5-4016-9A64-4465CB1E3AE0}" type="parTrans" cxnId="{B2EA71DF-1DEB-46D9-97C0-C851127FAD2C}">
      <dgm:prSet/>
      <dgm:spPr/>
      <dgm:t>
        <a:bodyPr/>
        <a:lstStyle/>
        <a:p>
          <a:endParaRPr lang="en-US"/>
        </a:p>
      </dgm:t>
    </dgm:pt>
    <dgm:pt modelId="{DD3E0185-9CC6-4EA6-B652-FC94BB7CEDC3}" type="sibTrans" cxnId="{B2EA71DF-1DEB-46D9-97C0-C851127FAD2C}">
      <dgm:prSet/>
      <dgm:spPr/>
      <dgm:t>
        <a:bodyPr/>
        <a:lstStyle/>
        <a:p>
          <a:endParaRPr lang="en-US"/>
        </a:p>
      </dgm:t>
    </dgm:pt>
    <dgm:pt modelId="{F67F6882-8826-4E63-BE71-EC0463151B74}" type="pres">
      <dgm:prSet presAssocID="{F662A8B1-F55B-48B7-A5C0-158B99A881C2}" presName="diagram" presStyleCnt="0">
        <dgm:presLayoutVars>
          <dgm:dir/>
          <dgm:resizeHandles/>
        </dgm:presLayoutVars>
      </dgm:prSet>
      <dgm:spPr/>
    </dgm:pt>
    <dgm:pt modelId="{3BEF3BB1-85E7-4CBD-9043-1F322A2F030F}" type="pres">
      <dgm:prSet presAssocID="{4E12256F-ABE9-4B0D-82D1-1E5B693DA430}" presName="firstNode" presStyleLbl="node1" presStyleIdx="0" presStyleCnt="2">
        <dgm:presLayoutVars>
          <dgm:bulletEnabled val="1"/>
        </dgm:presLayoutVars>
      </dgm:prSet>
      <dgm:spPr/>
    </dgm:pt>
    <dgm:pt modelId="{41F51219-3026-4E1A-846A-0C9365D587EB}" type="pres">
      <dgm:prSet presAssocID="{D24D02BA-9268-45F9-86D0-3521ED8D4B3F}" presName="sibTrans" presStyleLbl="sibTrans2D1" presStyleIdx="0" presStyleCnt="1"/>
      <dgm:spPr/>
    </dgm:pt>
    <dgm:pt modelId="{61F6B57D-A1F3-4B7C-9533-9E7A561C77A7}" type="pres">
      <dgm:prSet presAssocID="{C7A3331E-6978-48BA-A052-4D762AEAAA85}" presName="lastNode" presStyleLbl="node1" presStyleIdx="1" presStyleCnt="2" custScaleX="137907">
        <dgm:presLayoutVars>
          <dgm:bulletEnabled val="1"/>
        </dgm:presLayoutVars>
      </dgm:prSet>
      <dgm:spPr/>
    </dgm:pt>
  </dgm:ptLst>
  <dgm:cxnLst>
    <dgm:cxn modelId="{3E199F18-598B-47BB-8708-D8C89D4488AE}" type="presOf" srcId="{C7A3331E-6978-48BA-A052-4D762AEAAA85}" destId="{61F6B57D-A1F3-4B7C-9533-9E7A561C77A7}" srcOrd="0" destOrd="0" presId="urn:microsoft.com/office/officeart/2005/8/layout/bProcess2"/>
    <dgm:cxn modelId="{DB09AB1D-C1A2-407F-AB83-6DE80046DE64}" type="presOf" srcId="{D24D02BA-9268-45F9-86D0-3521ED8D4B3F}" destId="{41F51219-3026-4E1A-846A-0C9365D587EB}" srcOrd="0" destOrd="0" presId="urn:microsoft.com/office/officeart/2005/8/layout/bProcess2"/>
    <dgm:cxn modelId="{BA19448A-AD53-4B7E-9382-A5147AB15AB7}" type="presOf" srcId="{F662A8B1-F55B-48B7-A5C0-158B99A881C2}" destId="{F67F6882-8826-4E63-BE71-EC0463151B74}" srcOrd="0" destOrd="0" presId="urn:microsoft.com/office/officeart/2005/8/layout/bProcess2"/>
    <dgm:cxn modelId="{C5C155B3-6D56-4E9D-AA62-CBFDF119A09B}" type="presOf" srcId="{4E12256F-ABE9-4B0D-82D1-1E5B693DA430}" destId="{3BEF3BB1-85E7-4CBD-9043-1F322A2F030F}" srcOrd="0" destOrd="0" presId="urn:microsoft.com/office/officeart/2005/8/layout/bProcess2"/>
    <dgm:cxn modelId="{958C84D9-1643-439D-9EA3-271AB9BEC250}" srcId="{F662A8B1-F55B-48B7-A5C0-158B99A881C2}" destId="{4E12256F-ABE9-4B0D-82D1-1E5B693DA430}" srcOrd="0" destOrd="0" parTransId="{A662EC49-F947-463A-B822-A6D465344B03}" sibTransId="{D24D02BA-9268-45F9-86D0-3521ED8D4B3F}"/>
    <dgm:cxn modelId="{B2EA71DF-1DEB-46D9-97C0-C851127FAD2C}" srcId="{F662A8B1-F55B-48B7-A5C0-158B99A881C2}" destId="{C7A3331E-6978-48BA-A052-4D762AEAAA85}" srcOrd="1" destOrd="0" parTransId="{61FA1CA4-BAE5-4016-9A64-4465CB1E3AE0}" sibTransId="{DD3E0185-9CC6-4EA6-B652-FC94BB7CEDC3}"/>
    <dgm:cxn modelId="{C2FCDE71-D2F3-4A95-9235-4E27FD7AFD05}" type="presParOf" srcId="{F67F6882-8826-4E63-BE71-EC0463151B74}" destId="{3BEF3BB1-85E7-4CBD-9043-1F322A2F030F}" srcOrd="0" destOrd="0" presId="urn:microsoft.com/office/officeart/2005/8/layout/bProcess2"/>
    <dgm:cxn modelId="{0CD9C5D8-70E0-4B5E-9C54-413AF89703BB}" type="presParOf" srcId="{F67F6882-8826-4E63-BE71-EC0463151B74}" destId="{41F51219-3026-4E1A-846A-0C9365D587EB}" srcOrd="1" destOrd="0" presId="urn:microsoft.com/office/officeart/2005/8/layout/bProcess2"/>
    <dgm:cxn modelId="{E2659384-99AD-4580-AF32-BB497835B5A0}" type="presParOf" srcId="{F67F6882-8826-4E63-BE71-EC0463151B74}" destId="{61F6B57D-A1F3-4B7C-9533-9E7A561C77A7}"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F3BB1-85E7-4CBD-9043-1F322A2F030F}">
      <dsp:nvSpPr>
        <dsp:cNvPr id="0" name=""/>
        <dsp:cNvSpPr/>
      </dsp:nvSpPr>
      <dsp:spPr>
        <a:xfrm>
          <a:off x="623005" y="1574"/>
          <a:ext cx="3351981" cy="3351981"/>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00"/>
              </a:solidFill>
            </a:rPr>
            <a:t>No, it will not. It is highly unlikely that “nuclear option” will be used.  </a:t>
          </a:r>
        </a:p>
      </dsp:txBody>
      <dsp:txXfrm>
        <a:off x="1113891" y="492460"/>
        <a:ext cx="2370209" cy="2370209"/>
      </dsp:txXfrm>
    </dsp:sp>
    <dsp:sp modelId="{41F51219-3026-4E1A-846A-0C9365D587EB}">
      <dsp:nvSpPr>
        <dsp:cNvPr id="0" name=""/>
        <dsp:cNvSpPr/>
      </dsp:nvSpPr>
      <dsp:spPr>
        <a:xfrm rot="5400000">
          <a:off x="4251525" y="1233427"/>
          <a:ext cx="1173193" cy="888275"/>
        </a:xfrm>
        <a:prstGeom prst="triangle">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1F6B57D-A1F3-4B7C-9533-9E7A561C77A7}">
      <dsp:nvSpPr>
        <dsp:cNvPr id="0" name=""/>
        <dsp:cNvSpPr/>
      </dsp:nvSpPr>
      <dsp:spPr>
        <a:xfrm>
          <a:off x="5650977" y="1574"/>
          <a:ext cx="4622617" cy="3351981"/>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00"/>
              </a:solidFill>
              <a:latin typeface="Arial" panose="020B0604020202020204" pitchFamily="34" charset="0"/>
              <a:cs typeface="Arial" panose="020B0604020202020204" pitchFamily="34" charset="0"/>
            </a:rPr>
            <a:t>Here is why. Beijing needs to buy American debt in order to maintain  its costs of having a trade surplus with America. By selling treasuries China would weaken the US dollar against the yuan which would decrease the US-China deficit, and slow the Chinese economic growth, then, as a result would make America the winner of this trade war. </a:t>
          </a:r>
        </a:p>
      </dsp:txBody>
      <dsp:txXfrm>
        <a:off x="6327944" y="492460"/>
        <a:ext cx="3268683" cy="237020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11/4/2018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Pravdiva_pravda/status/949338281715609600?s=20"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qz.com/1419180/chinas-nuclear-option-in-the-us-trade-war-would-be-economic-suicide/" TargetMode="External"/><Relationship Id="rId3" Type="http://schemas.openxmlformats.org/officeDocument/2006/relationships/hyperlink" Target="https://www.newsweek.com/authors/tom-oconnor" TargetMode="External"/><Relationship Id="rId7" Type="http://schemas.openxmlformats.org/officeDocument/2006/relationships/hyperlink" Target="https://www.rt.com/business/435817-russia-sell-us-treasuries-sanctions/" TargetMode="External"/><Relationship Id="rId2" Type="http://schemas.openxmlformats.org/officeDocument/2006/relationships/hyperlink" Target="https://www.thebalance.com/u-s-china-trade-deficit-causes-effects-and-solutions-3306277" TargetMode="External"/><Relationship Id="rId1" Type="http://schemas.openxmlformats.org/officeDocument/2006/relationships/slideLayout" Target="../slideLayouts/slideLayout2.xml"/><Relationship Id="rId6" Type="http://schemas.openxmlformats.org/officeDocument/2006/relationships/hyperlink" Target="https://www.nytimes.com/2018/10/09/business/dealbook/china-trade-war-nuclear-option.html" TargetMode="External"/><Relationship Id="rId5" Type="http://schemas.openxmlformats.org/officeDocument/2006/relationships/hyperlink" Target="https://www.nytimes.com/by/andrew-ross-sorkin" TargetMode="External"/><Relationship Id="rId10" Type="http://schemas.openxmlformats.org/officeDocument/2006/relationships/hyperlink" Target="https://www.lewrockwell.com/2018/07/no_author/russia-is-dumping-its-us-bonds-for-gold-but-where-is-it-storing-its-bullion/" TargetMode="External"/><Relationship Id="rId4" Type="http://schemas.openxmlformats.org/officeDocument/2006/relationships/hyperlink" Target="https://www.newsweek.com/russia-will-take-china-side-against-us-world-trade-war-986417" TargetMode="External"/><Relationship Id="rId9" Type="http://schemas.openxmlformats.org/officeDocument/2006/relationships/hyperlink" Target="https://news.stanford.edu/2018/08/09/global-trade-war-may-produce-recession-u-s-economist-say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ewsweek.com/russia-will-take-china-side-against-us-world-trade-war-986417"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kommersant.ru/doc/3662541?query=%D0%9A%D0%B8%D1%82%D0%B0%D0%B9"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54B9-1A45-4383-B644-05F699D94369}"/>
              </a:ext>
            </a:extLst>
          </p:cNvPr>
          <p:cNvSpPr>
            <a:spLocks noGrp="1"/>
          </p:cNvSpPr>
          <p:nvPr>
            <p:ph type="ctrTitle"/>
          </p:nvPr>
        </p:nvSpPr>
        <p:spPr/>
        <p:txBody>
          <a:bodyPr>
            <a:normAutofit fontScale="90000"/>
          </a:bodyPr>
          <a:lstStyle/>
          <a:p>
            <a:r>
              <a:rPr lang="en-US" dirty="0">
                <a:solidFill>
                  <a:srgbClr val="FFFF00"/>
                </a:solidFill>
              </a:rPr>
              <a:t>China And Russia retaliate against new us tariffs: This Is what you need to know</a:t>
            </a:r>
          </a:p>
        </p:txBody>
      </p:sp>
      <p:sp>
        <p:nvSpPr>
          <p:cNvPr id="3" name="Subtitle 2">
            <a:extLst>
              <a:ext uri="{FF2B5EF4-FFF2-40B4-BE49-F238E27FC236}">
                <a16:creationId xmlns:a16="http://schemas.microsoft.com/office/drawing/2014/main" id="{4A4C1C2E-EE42-4E6C-9F10-DC6637C64BD6}"/>
              </a:ext>
            </a:extLst>
          </p:cNvPr>
          <p:cNvSpPr>
            <a:spLocks noGrp="1"/>
          </p:cNvSpPr>
          <p:nvPr>
            <p:ph type="subTitle" idx="1"/>
          </p:nvPr>
        </p:nvSpPr>
        <p:spPr/>
        <p:txBody>
          <a:bodyPr/>
          <a:lstStyle/>
          <a:p>
            <a:r>
              <a:rPr lang="en-US" dirty="0">
                <a:solidFill>
                  <a:srgbClr val="FFFF00"/>
                </a:solidFill>
              </a:rPr>
              <a:t>Dr. Larisa Ray</a:t>
            </a:r>
          </a:p>
        </p:txBody>
      </p:sp>
    </p:spTree>
    <p:extLst>
      <p:ext uri="{BB962C8B-B14F-4D97-AF65-F5344CB8AC3E}">
        <p14:creationId xmlns:p14="http://schemas.microsoft.com/office/powerpoint/2010/main" val="389347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C6CF-C2A0-4E9A-988C-24A16B31F20B}"/>
              </a:ext>
            </a:extLst>
          </p:cNvPr>
          <p:cNvSpPr>
            <a:spLocks noGrp="1"/>
          </p:cNvSpPr>
          <p:nvPr>
            <p:ph type="title"/>
          </p:nvPr>
        </p:nvSpPr>
        <p:spPr>
          <a:xfrm>
            <a:off x="872201" y="585216"/>
            <a:ext cx="3770119" cy="1700784"/>
          </a:xfrm>
        </p:spPr>
        <p:txBody>
          <a:bodyPr>
            <a:normAutofit fontScale="90000"/>
          </a:bodyPr>
          <a:lstStyle/>
          <a:p>
            <a:r>
              <a:rPr lang="en-US" sz="3100" dirty="0">
                <a:solidFill>
                  <a:srgbClr val="FFFF00"/>
                </a:solidFill>
                <a:latin typeface="Arial" panose="020B0604020202020204" pitchFamily="34" charset="0"/>
                <a:cs typeface="Arial" panose="020B0604020202020204" pitchFamily="34" charset="0"/>
              </a:rPr>
              <a:t>China’s Official Holdings of US Treasury securities</a:t>
            </a:r>
          </a:p>
        </p:txBody>
      </p:sp>
      <p:cxnSp>
        <p:nvCxnSpPr>
          <p:cNvPr id="35" name="Straight Connector 34">
            <a:extLst>
              <a:ext uri="{FF2B5EF4-FFF2-40B4-BE49-F238E27FC236}">
                <a16:creationId xmlns:a16="http://schemas.microsoft.com/office/drawing/2014/main" id="{93F407EB-DEE0-45A7-8D9C-905C9E848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Content Placeholder 9">
            <a:extLst>
              <a:ext uri="{FF2B5EF4-FFF2-40B4-BE49-F238E27FC236}">
                <a16:creationId xmlns:a16="http://schemas.microsoft.com/office/drawing/2014/main" id="{1238364B-0091-4423-92CF-A1FA972B6385}"/>
              </a:ext>
            </a:extLst>
          </p:cNvPr>
          <p:cNvSpPr>
            <a:spLocks noGrp="1"/>
          </p:cNvSpPr>
          <p:nvPr>
            <p:ph idx="1"/>
          </p:nvPr>
        </p:nvSpPr>
        <p:spPr>
          <a:xfrm>
            <a:off x="534573" y="2606041"/>
            <a:ext cx="3623135" cy="3931920"/>
          </a:xfrm>
        </p:spPr>
        <p:txBody>
          <a:bodyPr>
            <a:normAutofit/>
          </a:bodyPr>
          <a:lstStyle/>
          <a:p>
            <a:r>
              <a:rPr lang="en-US" sz="2400" dirty="0">
                <a:solidFill>
                  <a:srgbClr val="FFFF00"/>
                </a:solidFill>
                <a:latin typeface="Arial" panose="020B0604020202020204" pitchFamily="34" charset="0"/>
                <a:cs typeface="Arial" panose="020B0604020202020204" pitchFamily="34" charset="0"/>
              </a:rPr>
              <a:t>The “a nuclear option” is that the China is taking a step back from buying United States Treasuries and dumping what they own in the open market.</a:t>
            </a:r>
          </a:p>
          <a:p>
            <a:endParaRPr lang="en-US" sz="1600" dirty="0"/>
          </a:p>
        </p:txBody>
      </p:sp>
      <p:pic>
        <p:nvPicPr>
          <p:cNvPr id="21" name="Content Placeholder 4" descr="$1,4 trillion&#10;">
            <a:extLst>
              <a:ext uri="{FF2B5EF4-FFF2-40B4-BE49-F238E27FC236}">
                <a16:creationId xmlns:a16="http://schemas.microsoft.com/office/drawing/2014/main" id="{99C09564-FC72-4E26-BF9F-BACCA490F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20423" y="1484288"/>
            <a:ext cx="6909577" cy="3889423"/>
          </a:xfrm>
          <a:prstGeom prst="rect">
            <a:avLst/>
          </a:prstGeom>
        </p:spPr>
      </p:pic>
      <p:sp>
        <p:nvSpPr>
          <p:cNvPr id="3" name="TextBox 2">
            <a:extLst>
              <a:ext uri="{FF2B5EF4-FFF2-40B4-BE49-F238E27FC236}">
                <a16:creationId xmlns:a16="http://schemas.microsoft.com/office/drawing/2014/main" id="{647EDB77-0C02-4873-A8B6-A0956EB62508}"/>
              </a:ext>
            </a:extLst>
          </p:cNvPr>
          <p:cNvSpPr txBox="1"/>
          <p:nvPr/>
        </p:nvSpPr>
        <p:spPr>
          <a:xfrm>
            <a:off x="10098158" y="2491409"/>
            <a:ext cx="1789042" cy="1323439"/>
          </a:xfrm>
          <a:prstGeom prst="rect">
            <a:avLst/>
          </a:prstGeom>
          <a:noFill/>
        </p:spPr>
        <p:txBody>
          <a:bodyPr wrap="square" rtlCol="0">
            <a:spAutoFit/>
          </a:bodyPr>
          <a:lstStyle/>
          <a:p>
            <a:r>
              <a:rPr lang="en-US" sz="4000" b="1" dirty="0">
                <a:solidFill>
                  <a:srgbClr val="FF0000"/>
                </a:solidFill>
              </a:rPr>
              <a:t>$1.4</a:t>
            </a:r>
            <a:r>
              <a:rPr lang="en-US" sz="4000" dirty="0"/>
              <a:t> </a:t>
            </a:r>
            <a:r>
              <a:rPr lang="en-US" sz="4000" b="1" dirty="0">
                <a:solidFill>
                  <a:srgbClr val="FF0000"/>
                </a:solidFill>
              </a:rPr>
              <a:t>trillion</a:t>
            </a:r>
            <a:r>
              <a:rPr lang="en-US" sz="4000" dirty="0"/>
              <a:t> </a:t>
            </a:r>
          </a:p>
        </p:txBody>
      </p:sp>
    </p:spTree>
    <p:extLst>
      <p:ext uri="{BB962C8B-B14F-4D97-AF65-F5344CB8AC3E}">
        <p14:creationId xmlns:p14="http://schemas.microsoft.com/office/powerpoint/2010/main" val="23093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0531-D859-454D-99A3-421DEBC60B1C}"/>
              </a:ext>
            </a:extLst>
          </p:cNvPr>
          <p:cNvSpPr>
            <a:spLocks noGrp="1"/>
          </p:cNvSpPr>
          <p:nvPr>
            <p:ph type="title"/>
          </p:nvPr>
        </p:nvSpPr>
        <p:spPr>
          <a:xfrm>
            <a:off x="762000" y="585216"/>
            <a:ext cx="3613048" cy="1499616"/>
          </a:xfrm>
        </p:spPr>
        <p:txBody>
          <a:bodyPr>
            <a:normAutofit/>
          </a:bodyPr>
          <a:lstStyle/>
          <a:p>
            <a:r>
              <a:rPr lang="en-US" sz="2200" dirty="0">
                <a:solidFill>
                  <a:srgbClr val="FFFF00"/>
                </a:solidFill>
                <a:latin typeface="Arial" panose="020B0604020202020204" pitchFamily="34" charset="0"/>
                <a:cs typeface="Arial" panose="020B0604020202020204" pitchFamily="34" charset="0"/>
              </a:rPr>
              <a:t>Net change in China's monthly holdings of The US Treasuries </a:t>
            </a:r>
          </a:p>
        </p:txBody>
      </p:sp>
      <p:cxnSp>
        <p:nvCxnSpPr>
          <p:cNvPr id="27" name="Straight Connector 26">
            <a:extLst>
              <a:ext uri="{FF2B5EF4-FFF2-40B4-BE49-F238E27FC236}">
                <a16:creationId xmlns:a16="http://schemas.microsoft.com/office/drawing/2014/main" id="{93F407EB-DEE0-45A7-8D9C-905C9E848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78227029-D72B-4498-AE9E-E1450C678F7A}"/>
              </a:ext>
            </a:extLst>
          </p:cNvPr>
          <p:cNvSpPr>
            <a:spLocks noGrp="1"/>
          </p:cNvSpPr>
          <p:nvPr>
            <p:ph idx="1"/>
          </p:nvPr>
        </p:nvSpPr>
        <p:spPr>
          <a:xfrm>
            <a:off x="1024128" y="2286000"/>
            <a:ext cx="3133580" cy="3931920"/>
          </a:xfrm>
        </p:spPr>
        <p:txBody>
          <a:bodyPr>
            <a:normAutofit/>
          </a:bodyPr>
          <a:lstStyle/>
          <a:p>
            <a:pPr marL="0" indent="457200">
              <a:buNone/>
            </a:pPr>
            <a:r>
              <a:rPr lang="en-US" sz="1600" dirty="0">
                <a:solidFill>
                  <a:srgbClr val="FFFF00"/>
                </a:solidFill>
                <a:latin typeface="Arial" panose="020B0604020202020204" pitchFamily="34" charset="0"/>
                <a:cs typeface="Arial" panose="020B0604020202020204" pitchFamily="34" charset="0"/>
              </a:rPr>
              <a:t>In fact, China made half of its Treasury purchases in 2011, and then throughout only the first half of 2016, sold off a lot of its holdings.</a:t>
            </a:r>
          </a:p>
          <a:p>
            <a:pPr marL="0" indent="457200">
              <a:buNone/>
            </a:pPr>
            <a:r>
              <a:rPr lang="en-US" sz="1600" dirty="0">
                <a:solidFill>
                  <a:srgbClr val="FFFF00"/>
                </a:solidFill>
                <a:latin typeface="Arial" panose="020B0604020202020204" pitchFamily="34" charset="0"/>
                <a:cs typeface="Arial" panose="020B0604020202020204" pitchFamily="34" charset="0"/>
              </a:rPr>
              <a:t>According to the U.S. Treasury, in April 2018, China owns an estimated $1.18 trillion in U.S. Treasuries, and they are the number-one investor among foreign governments. </a:t>
            </a:r>
          </a:p>
          <a:p>
            <a:pPr marL="0" indent="457200">
              <a:buNone/>
            </a:pPr>
            <a:r>
              <a:rPr lang="en-US" sz="1600" dirty="0">
                <a:solidFill>
                  <a:srgbClr val="FFFF00"/>
                </a:solidFill>
                <a:latin typeface="Arial" panose="020B0604020202020204" pitchFamily="34" charset="0"/>
                <a:cs typeface="Arial" panose="020B0604020202020204" pitchFamily="34" charset="0"/>
              </a:rPr>
              <a:t>$1.18 trillion is approximately 7.2 percent of the United States’ total debt load.</a:t>
            </a:r>
          </a:p>
          <a:p>
            <a:endParaRPr lang="en-US" sz="1600" dirty="0">
              <a:latin typeface="Times New Roman" panose="02020603050405020304" pitchFamily="18" charset="0"/>
              <a:cs typeface="Times New Roman" panose="02020603050405020304" pitchFamily="18" charset="0"/>
            </a:endParaRPr>
          </a:p>
        </p:txBody>
      </p:sp>
      <p:pic>
        <p:nvPicPr>
          <p:cNvPr id="8" name="Content Placeholder 4">
            <a:extLst>
              <a:ext uri="{FF2B5EF4-FFF2-40B4-BE49-F238E27FC236}">
                <a16:creationId xmlns:a16="http://schemas.microsoft.com/office/drawing/2014/main" id="{9BD19239-8F52-4106-BA81-BB85D93A95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5048" y="1491175"/>
            <a:ext cx="7447151" cy="4459459"/>
          </a:xfrm>
          <a:prstGeom prst="rect">
            <a:avLst/>
          </a:prstGeom>
        </p:spPr>
      </p:pic>
      <p:sp>
        <p:nvSpPr>
          <p:cNvPr id="3" name="TextBox 2">
            <a:extLst>
              <a:ext uri="{FF2B5EF4-FFF2-40B4-BE49-F238E27FC236}">
                <a16:creationId xmlns:a16="http://schemas.microsoft.com/office/drawing/2014/main" id="{47DAD58E-5512-48B6-B18A-E7667689D7EF}"/>
              </a:ext>
            </a:extLst>
          </p:cNvPr>
          <p:cNvSpPr txBox="1"/>
          <p:nvPr/>
        </p:nvSpPr>
        <p:spPr>
          <a:xfrm>
            <a:off x="10416209" y="1603514"/>
            <a:ext cx="1623330" cy="1323439"/>
          </a:xfrm>
          <a:prstGeom prst="rect">
            <a:avLst/>
          </a:prstGeom>
          <a:noFill/>
        </p:spPr>
        <p:txBody>
          <a:bodyPr wrap="square" rtlCol="0">
            <a:spAutoFit/>
          </a:bodyPr>
          <a:lstStyle/>
          <a:p>
            <a:r>
              <a:rPr lang="en-US" sz="4000" b="1" dirty="0">
                <a:solidFill>
                  <a:srgbClr val="FF0000"/>
                </a:solidFill>
              </a:rPr>
              <a:t>$1.18 trillion</a:t>
            </a:r>
          </a:p>
        </p:txBody>
      </p:sp>
      <p:sp>
        <p:nvSpPr>
          <p:cNvPr id="4" name="TextBox 3">
            <a:extLst>
              <a:ext uri="{FF2B5EF4-FFF2-40B4-BE49-F238E27FC236}">
                <a16:creationId xmlns:a16="http://schemas.microsoft.com/office/drawing/2014/main" id="{1BD0A72E-2AAF-41A9-A80C-AA451E97994D}"/>
              </a:ext>
            </a:extLst>
          </p:cNvPr>
          <p:cNvSpPr txBox="1"/>
          <p:nvPr/>
        </p:nvSpPr>
        <p:spPr>
          <a:xfrm>
            <a:off x="10061367" y="4488021"/>
            <a:ext cx="2130633" cy="1200329"/>
          </a:xfrm>
          <a:prstGeom prst="rect">
            <a:avLst/>
          </a:prstGeom>
          <a:noFill/>
        </p:spPr>
        <p:txBody>
          <a:bodyPr wrap="square" rtlCol="0">
            <a:spAutoFit/>
          </a:bodyPr>
          <a:lstStyle/>
          <a:p>
            <a:r>
              <a:rPr lang="en-US" sz="3600" b="1" dirty="0">
                <a:solidFill>
                  <a:srgbClr val="FF0000"/>
                </a:solidFill>
                <a:latin typeface="Arial" panose="020B0604020202020204" pitchFamily="34" charset="0"/>
                <a:cs typeface="Arial" panose="020B0604020202020204" pitchFamily="34" charset="0"/>
              </a:rPr>
              <a:t>7.2% </a:t>
            </a:r>
            <a:r>
              <a:rPr lang="en-US" dirty="0">
                <a:solidFill>
                  <a:srgbClr val="FFFF00"/>
                </a:solidFill>
                <a:latin typeface="Arial" panose="020B0604020202020204" pitchFamily="34" charset="0"/>
                <a:cs typeface="Arial" panose="020B0604020202020204" pitchFamily="34" charset="0"/>
              </a:rPr>
              <a:t>of the United States’ total debt </a:t>
            </a:r>
            <a:endParaRPr lang="en-US" dirty="0"/>
          </a:p>
        </p:txBody>
      </p:sp>
      <p:sp>
        <p:nvSpPr>
          <p:cNvPr id="5" name="Oval 4">
            <a:extLst>
              <a:ext uri="{FF2B5EF4-FFF2-40B4-BE49-F238E27FC236}">
                <a16:creationId xmlns:a16="http://schemas.microsoft.com/office/drawing/2014/main" id="{A5F58E5B-42DD-4757-BDFD-BE215523FEF3}"/>
              </a:ext>
            </a:extLst>
          </p:cNvPr>
          <p:cNvSpPr/>
          <p:nvPr/>
        </p:nvSpPr>
        <p:spPr>
          <a:xfrm>
            <a:off x="10906539" y="5393634"/>
            <a:ext cx="1133000" cy="8830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solidFill>
                  <a:srgbClr val="FF0000"/>
                </a:solidFill>
              </a:rPr>
              <a:t>2018</a:t>
            </a:r>
          </a:p>
        </p:txBody>
      </p:sp>
    </p:spTree>
    <p:extLst>
      <p:ext uri="{BB962C8B-B14F-4D97-AF65-F5344CB8AC3E}">
        <p14:creationId xmlns:p14="http://schemas.microsoft.com/office/powerpoint/2010/main" val="6198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65B9-B4BD-4233-AC69-80E0AC66223C}"/>
              </a:ext>
            </a:extLst>
          </p:cNvPr>
          <p:cNvSpPr>
            <a:spLocks noGrp="1"/>
          </p:cNvSpPr>
          <p:nvPr>
            <p:ph type="title"/>
          </p:nvPr>
        </p:nvSpPr>
        <p:spPr>
          <a:xfrm>
            <a:off x="6825673" y="585216"/>
            <a:ext cx="4866794" cy="1499616"/>
          </a:xfrm>
        </p:spPr>
        <p:txBody>
          <a:bodyPr>
            <a:normAutofit/>
          </a:bodyPr>
          <a:lstStyle/>
          <a:p>
            <a:r>
              <a:rPr lang="en-US" sz="2800" b="1" dirty="0">
                <a:solidFill>
                  <a:srgbClr val="FFFF00"/>
                </a:solidFill>
                <a:latin typeface="Arial" panose="020B0604020202020204" pitchFamily="34" charset="0"/>
                <a:cs typeface="Arial" panose="020B0604020202020204" pitchFamily="34" charset="0"/>
              </a:rPr>
              <a:t>Russia to sell off more US Treasuries and buy more gold</a:t>
            </a:r>
            <a:endParaRPr lang="en-US" sz="2800" dirty="0">
              <a:solidFill>
                <a:srgbClr val="FFFF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B4091A4-9347-40A5-955F-EAED60294FEE}"/>
              </a:ext>
            </a:extLst>
          </p:cNvPr>
          <p:cNvPicPr>
            <a:picLocks noChangeAspect="1"/>
          </p:cNvPicPr>
          <p:nvPr/>
        </p:nvPicPr>
        <p:blipFill rotWithShape="1">
          <a:blip r:embed="rId2">
            <a:extLst/>
          </a:blip>
          <a:srcRect t="3278"/>
          <a:stretch/>
        </p:blipFill>
        <p:spPr>
          <a:xfrm>
            <a:off x="0" y="-65617"/>
            <a:ext cx="6094412" cy="3315748"/>
          </a:xfrm>
          <a:prstGeom prst="rect">
            <a:avLst/>
          </a:prstGeom>
        </p:spPr>
      </p:pic>
      <p:cxnSp>
        <p:nvCxnSpPr>
          <p:cNvPr id="27" name="Straight Connector 26">
            <a:extLst>
              <a:ext uri="{FF2B5EF4-FFF2-40B4-BE49-F238E27FC236}">
                <a16:creationId xmlns:a16="http://schemas.microsoft.com/office/drawing/2014/main" id="{8CAE7759-D0B0-4DFB-8715-AB7955FD54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631711" y="826324"/>
            <a:ext cx="0" cy="914400"/>
          </a:xfrm>
          <a:prstGeom prst="line">
            <a:avLst/>
          </a:prstGeom>
          <a:ln w="19050">
            <a:solidFill>
              <a:srgbClr val="CDC978"/>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CB67C0E-979B-4B09-A235-D018771EC72C}"/>
              </a:ext>
            </a:extLst>
          </p:cNvPr>
          <p:cNvSpPr>
            <a:spLocks noGrp="1"/>
          </p:cNvSpPr>
          <p:nvPr>
            <p:ph idx="1"/>
          </p:nvPr>
        </p:nvSpPr>
        <p:spPr>
          <a:xfrm>
            <a:off x="6825673" y="2249424"/>
            <a:ext cx="4866794" cy="4023360"/>
          </a:xfrm>
        </p:spPr>
        <p:txBody>
          <a:bodyPr>
            <a:normAutofit/>
          </a:bodyPr>
          <a:lstStyle/>
          <a:p>
            <a:pPr marL="0" indent="0">
              <a:buNone/>
            </a:pPr>
            <a:r>
              <a:rPr lang="en-US" sz="1200" dirty="0">
                <a:solidFill>
                  <a:srgbClr val="FFFF00"/>
                </a:solidFill>
                <a:latin typeface="Arial" panose="020B0604020202020204" pitchFamily="34" charset="0"/>
                <a:cs typeface="Arial" panose="020B0604020202020204" pitchFamily="34" charset="0"/>
              </a:rPr>
              <a:t>According the US Treasury data, In 2010, Russia was among the top-10 holders of US debt at over $176 billion. With several rounds of US sanctions targeting the Russian economy since 2014, Russia began selling off its holdings to below $100 billion by October 2017.</a:t>
            </a:r>
          </a:p>
          <a:p>
            <a:pPr marL="0" indent="0">
              <a:buNone/>
            </a:pPr>
            <a:r>
              <a:rPr lang="en-US" sz="1200" dirty="0">
                <a:solidFill>
                  <a:srgbClr val="FFFF00"/>
                </a:solidFill>
                <a:latin typeface="Arial" panose="020B0604020202020204" pitchFamily="34" charset="0"/>
                <a:cs typeface="Arial" panose="020B0604020202020204" pitchFamily="34" charset="0"/>
              </a:rPr>
              <a:t>Over the first six months of 2018, the Central Bank of Russia dumped 84 percent of its remaining holdings of US Treasury securities due to concerns about a wide range of risks, including financial, economic and geopolitical. </a:t>
            </a:r>
          </a:p>
          <a:p>
            <a:pPr marL="0" indent="0">
              <a:buNone/>
            </a:pPr>
            <a:r>
              <a:rPr lang="en-US" sz="1200" dirty="0">
                <a:solidFill>
                  <a:srgbClr val="FFFF00"/>
                </a:solidFill>
                <a:latin typeface="Arial" panose="020B0604020202020204" pitchFamily="34" charset="0"/>
                <a:cs typeface="Arial" panose="020B0604020202020204" pitchFamily="34" charset="0"/>
              </a:rPr>
              <a:t>In May 2018, Russia’s holdings were just $14.9 billion, compared to $96.1 billion in March. At the same time Russia has added 106 tons of gold to its nearly 2,000-ton stockpile of its gold holdings.  In fact, </a:t>
            </a:r>
            <a:r>
              <a:rPr lang="en-US" sz="1200" i="1" dirty="0">
                <a:solidFill>
                  <a:srgbClr val="FFFF00"/>
                </a:solidFill>
                <a:latin typeface="Arial" panose="020B0604020202020204" pitchFamily="34" charset="0"/>
                <a:cs typeface="Arial" panose="020B0604020202020204" pitchFamily="34" charset="0"/>
              </a:rPr>
              <a:t>nearly two-thirds of Russia’s stocks of gold are held at the Central Bank’s repository in Moscow, shrouded in secrecy until recently. According to </a:t>
            </a:r>
            <a:r>
              <a:rPr lang="en-US" sz="1200" i="1" dirty="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Komsomolskaya Pravda </a:t>
            </a:r>
            <a:r>
              <a:rPr lang="en-US" sz="1200" i="1" dirty="0">
                <a:solidFill>
                  <a:srgbClr val="FFFF00"/>
                </a:solidFill>
                <a:latin typeface="Arial" panose="020B0604020202020204" pitchFamily="34" charset="0"/>
                <a:cs typeface="Arial" panose="020B0604020202020204" pitchFamily="34" charset="0"/>
              </a:rPr>
              <a:t>, there are ”rows and rows of containers with 20 gold bars between 12 and 13 kilograms apiece shown in a 17,000-square-meter warehouse.”</a:t>
            </a:r>
            <a:r>
              <a:rPr lang="en-US" sz="1200" dirty="0">
                <a:solidFill>
                  <a:srgbClr val="FFFF00"/>
                </a:solidFill>
                <a:latin typeface="Arial" panose="020B0604020202020204" pitchFamily="34" charset="0"/>
                <a:cs typeface="Arial" panose="020B0604020202020204" pitchFamily="34" charset="0"/>
              </a:rPr>
              <a:t> </a:t>
            </a:r>
          </a:p>
          <a:p>
            <a:pPr marL="0" indent="0">
              <a:buNone/>
            </a:pPr>
            <a:r>
              <a:rPr lang="en-US" sz="1200" dirty="0">
                <a:solidFill>
                  <a:srgbClr val="FFFF00"/>
                </a:solidFill>
                <a:latin typeface="Arial" panose="020B0604020202020204" pitchFamily="34" charset="0"/>
                <a:cs typeface="Arial" panose="020B0604020202020204" pitchFamily="34" charset="0"/>
              </a:rPr>
              <a:t>In  2018, Russia could make it into the top five gold-holding nations.</a:t>
            </a:r>
          </a:p>
          <a:p>
            <a:pPr marL="0" indent="0">
              <a:buNone/>
            </a:pPr>
            <a:endParaRPr lang="en-US" sz="1200" dirty="0"/>
          </a:p>
        </p:txBody>
      </p:sp>
      <p:pic>
        <p:nvPicPr>
          <p:cNvPr id="6" name="Picture 5" descr="A person wearing a suit and tie&#10;&#10;Description automatically generated">
            <a:extLst>
              <a:ext uri="{FF2B5EF4-FFF2-40B4-BE49-F238E27FC236}">
                <a16:creationId xmlns:a16="http://schemas.microsoft.com/office/drawing/2014/main" id="{C64B74D6-32E6-4B77-A997-1A985464ED77}"/>
              </a:ext>
            </a:extLst>
          </p:cNvPr>
          <p:cNvPicPr>
            <a:picLocks noChangeAspect="1"/>
          </p:cNvPicPr>
          <p:nvPr/>
        </p:nvPicPr>
        <p:blipFill rotWithShape="1">
          <a:blip r:embed="rId4"/>
          <a:srcRect b="21300"/>
          <a:stretch/>
        </p:blipFill>
        <p:spPr>
          <a:xfrm>
            <a:off x="145000" y="2871372"/>
            <a:ext cx="6116936" cy="3595688"/>
          </a:xfrm>
          <a:prstGeom prst="rect">
            <a:avLst/>
          </a:prstGeom>
        </p:spPr>
      </p:pic>
    </p:spTree>
    <p:extLst>
      <p:ext uri="{BB962C8B-B14F-4D97-AF65-F5344CB8AC3E}">
        <p14:creationId xmlns:p14="http://schemas.microsoft.com/office/powerpoint/2010/main" val="9991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F939FF-38E5-43C1-9562-6E33A2F50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48A00E-633D-4DE1-A032-9D62FA291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88952" cy="22855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8A156-E121-47BA-8A17-67E56BE8B516}"/>
              </a:ext>
            </a:extLst>
          </p:cNvPr>
          <p:cNvSpPr>
            <a:spLocks noGrp="1"/>
          </p:cNvSpPr>
          <p:nvPr>
            <p:ph type="title"/>
          </p:nvPr>
        </p:nvSpPr>
        <p:spPr>
          <a:xfrm>
            <a:off x="642939" y="4971088"/>
            <a:ext cx="10488878" cy="1499616"/>
          </a:xfrm>
        </p:spPr>
        <p:txBody>
          <a:bodyPr>
            <a:noAutofit/>
          </a:bodyPr>
          <a:lstStyle/>
          <a:p>
            <a:r>
              <a:rPr lang="en-US" sz="4800" b="1" dirty="0">
                <a:solidFill>
                  <a:srgbClr val="FF0000"/>
                </a:solidFill>
                <a:latin typeface="Arial" panose="020B0604020202020204" pitchFamily="34" charset="0"/>
                <a:cs typeface="Arial" panose="020B0604020202020204" pitchFamily="34" charset="0"/>
              </a:rPr>
              <a:t>Will china and Russia use “a nuclear option” against the US?</a:t>
            </a:r>
          </a:p>
        </p:txBody>
      </p:sp>
      <p:cxnSp>
        <p:nvCxnSpPr>
          <p:cNvPr id="14" name="Straight Connector 13">
            <a:extLst>
              <a:ext uri="{FF2B5EF4-FFF2-40B4-BE49-F238E27FC236}">
                <a16:creationId xmlns:a16="http://schemas.microsoft.com/office/drawing/2014/main" id="{1F7502AC-B5F2-447A-8886-7B0FA9DBA7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A2DCF06-3CB5-4DA4-9D22-6EC2AF568529}"/>
              </a:ext>
            </a:extLst>
          </p:cNvPr>
          <p:cNvGraphicFramePr>
            <a:graphicFrameLocks noGrp="1"/>
          </p:cNvGraphicFramePr>
          <p:nvPr>
            <p:ph idx="1"/>
            <p:extLst>
              <p:ext uri="{D42A27DB-BD31-4B8C-83A1-F6EECF244321}">
                <p14:modId xmlns:p14="http://schemas.microsoft.com/office/powerpoint/2010/main" val="341438484"/>
              </p:ext>
            </p:extLst>
          </p:nvPr>
        </p:nvGraphicFramePr>
        <p:xfrm>
          <a:off x="642938" y="642938"/>
          <a:ext cx="1089660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05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ky, cargo container, boat&#10;&#10;Description automatically generated">
            <a:extLst>
              <a:ext uri="{FF2B5EF4-FFF2-40B4-BE49-F238E27FC236}">
                <a16:creationId xmlns:a16="http://schemas.microsoft.com/office/drawing/2014/main" id="{8C125809-C03F-48F8-B074-2A42DD65A3A7}"/>
              </a:ext>
            </a:extLst>
          </p:cNvPr>
          <p:cNvPicPr>
            <a:picLocks noChangeAspect="1"/>
          </p:cNvPicPr>
          <p:nvPr/>
        </p:nvPicPr>
        <p:blipFill rotWithShape="1">
          <a:blip r:embed="rId2">
            <a:alphaModFix amt="40000"/>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93C22D3-B607-41BB-A439-2B55AF69D597}"/>
              </a:ext>
            </a:extLst>
          </p:cNvPr>
          <p:cNvSpPr>
            <a:spLocks noGrp="1"/>
          </p:cNvSpPr>
          <p:nvPr>
            <p:ph type="title"/>
          </p:nvPr>
        </p:nvSpPr>
        <p:spPr>
          <a:xfrm>
            <a:off x="861392" y="241108"/>
            <a:ext cx="9720072" cy="1499616"/>
          </a:xfrm>
        </p:spPr>
        <p:txBody>
          <a:bodyPr>
            <a:normAutofit/>
          </a:bodyPr>
          <a:lstStyle/>
          <a:p>
            <a:r>
              <a:rPr lang="en-US" dirty="0">
                <a:solidFill>
                  <a:srgbClr val="FFFF00"/>
                </a:solidFill>
              </a:rPr>
              <a:t>Conclusions</a:t>
            </a:r>
          </a:p>
        </p:txBody>
      </p:sp>
      <p:cxnSp>
        <p:nvCxnSpPr>
          <p:cNvPr id="12" name="Straight Connector 11">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5498A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4B47C8-D600-48AC-862D-C7EC455CFD55}"/>
              </a:ext>
            </a:extLst>
          </p:cNvPr>
          <p:cNvSpPr>
            <a:spLocks noGrp="1"/>
          </p:cNvSpPr>
          <p:nvPr>
            <p:ph idx="1"/>
          </p:nvPr>
        </p:nvSpPr>
        <p:spPr>
          <a:xfrm>
            <a:off x="1024128" y="1497496"/>
            <a:ext cx="10306480" cy="4811864"/>
          </a:xfrm>
        </p:spPr>
        <p:txBody>
          <a:bodyPr>
            <a:normAutofit fontScale="92500" lnSpcReduction="10000"/>
          </a:bodyPr>
          <a:lstStyle/>
          <a:p>
            <a:pPr indent="457200" algn="just">
              <a:buNone/>
            </a:pPr>
            <a:r>
              <a:rPr lang="en-US" dirty="0">
                <a:solidFill>
                  <a:srgbClr val="FFFF00"/>
                </a:solidFill>
                <a:latin typeface="Arial" panose="020B0604020202020204" pitchFamily="34" charset="0"/>
                <a:cs typeface="Arial" panose="020B0604020202020204" pitchFamily="34" charset="0"/>
              </a:rPr>
              <a:t>We can conclude that the US trade policy has shifted to protectionism. As a result, the international relations between America, China, Russia and other countries are facing big structural changes, and the question is what happens if the rules of the entire  international trade are become different. New tariffs could be just one piece of that larger context of changes. These changes create a lot of fear of escalating the tensions between the US, China and Russia. There is a lot of speculation of possible scenarios for  the Chinese–Russian retaliation. Perhaps, the “nuclear option” doesn’t happen to be one of these scenarios. Selling of US Treasuries appears to be not an effective policy, especially, in case of a trade war. However, the U.S. debt keeps growing larger, and this trade war could push debt even higher. Chinese-Russian cooperation in retaliation for the US tariffs and sanctions could continue to mature in 2018 and it will become even more sever in the near future. China and Russia have already started using gold-backed future contracts and pricing oil in yuan and rubles. </a:t>
            </a:r>
          </a:p>
          <a:p>
            <a:pPr indent="457200" algn="just">
              <a:buNone/>
            </a:pPr>
            <a:r>
              <a:rPr lang="en-US" dirty="0">
                <a:solidFill>
                  <a:srgbClr val="FFFF00"/>
                </a:solidFill>
                <a:latin typeface="Arial" panose="020B0604020202020204" pitchFamily="34" charset="0"/>
                <a:cs typeface="Arial" panose="020B0604020202020204" pitchFamily="34" charset="0"/>
              </a:rPr>
              <a:t>It’s hard to predict now how this trade war is going to turn out, who would be the winner or loser: America, China or Russia. Indeed, American consumers will be the losers who will pay for all negative impacts of new tariffs on the US economy. This new trade policy could lead not just to a collapse of the US dollar and a new recession, but to a new Cold War: this time with China and Russia, and this is what you need to know.  </a:t>
            </a:r>
          </a:p>
          <a:p>
            <a:endParaRPr lang="en-US" dirty="0">
              <a:solidFill>
                <a:srgbClr val="FFFFFF"/>
              </a:solidFill>
            </a:endParaRPr>
          </a:p>
        </p:txBody>
      </p:sp>
    </p:spTree>
    <p:extLst>
      <p:ext uri="{BB962C8B-B14F-4D97-AF65-F5344CB8AC3E}">
        <p14:creationId xmlns:p14="http://schemas.microsoft.com/office/powerpoint/2010/main" val="17873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5C2B-F469-4C5F-9AD5-E160B2A19120}"/>
              </a:ext>
            </a:extLst>
          </p:cNvPr>
          <p:cNvSpPr>
            <a:spLocks noGrp="1"/>
          </p:cNvSpPr>
          <p:nvPr>
            <p:ph type="title"/>
          </p:nvPr>
        </p:nvSpPr>
        <p:spPr/>
        <p:txBody>
          <a:bodyPr/>
          <a:lstStyle/>
          <a:p>
            <a:r>
              <a:rPr lang="en-US" dirty="0">
                <a:solidFill>
                  <a:srgbClr val="FFFF00"/>
                </a:solidFill>
              </a:rPr>
              <a:t>References</a:t>
            </a:r>
            <a:r>
              <a:rPr lang="en-US" dirty="0"/>
              <a:t> </a:t>
            </a:r>
          </a:p>
        </p:txBody>
      </p:sp>
      <p:sp>
        <p:nvSpPr>
          <p:cNvPr id="3" name="Content Placeholder 2">
            <a:extLst>
              <a:ext uri="{FF2B5EF4-FFF2-40B4-BE49-F238E27FC236}">
                <a16:creationId xmlns:a16="http://schemas.microsoft.com/office/drawing/2014/main" id="{310879EE-6FFA-4056-A1F0-64A07FEBAF13}"/>
              </a:ext>
            </a:extLst>
          </p:cNvPr>
          <p:cNvSpPr>
            <a:spLocks noGrp="1"/>
          </p:cNvSpPr>
          <p:nvPr>
            <p:ph idx="1"/>
          </p:nvPr>
        </p:nvSpPr>
        <p:spPr>
          <a:xfrm>
            <a:off x="569843" y="1656523"/>
            <a:ext cx="10455965" cy="4823790"/>
          </a:xfrm>
        </p:spPr>
        <p:txBody>
          <a:bodyPr>
            <a:normAutofit fontScale="32500" lnSpcReduction="20000"/>
          </a:bodyPr>
          <a:lstStyle/>
          <a:p>
            <a:r>
              <a:rPr lang="en-US" sz="37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1. </a:t>
            </a:r>
            <a:r>
              <a:rPr lang="en-US" sz="3700" dirty="0">
                <a:solidFill>
                  <a:srgbClr val="FFFF00"/>
                </a:solidFill>
                <a:latin typeface="Arial" panose="020B0604020202020204" pitchFamily="34" charset="0"/>
                <a:cs typeface="Arial" panose="020B0604020202020204" pitchFamily="34" charset="0"/>
              </a:rPr>
              <a:t>US Trade Deficit With China and Why It's So High </a:t>
            </a:r>
            <a:endParaRPr lang="en-US" sz="37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r>
              <a:rPr lang="en-US" sz="3700"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https://www.thebalance.com/u-s-china-trade-deficit-causes-effects-and-solutions-3306277</a:t>
            </a:r>
            <a:r>
              <a:rPr lang="en-US" sz="3700" dirty="0">
                <a:solidFill>
                  <a:srgbClr val="FFFF00"/>
                </a:solidFill>
                <a:latin typeface="Arial" panose="020B0604020202020204" pitchFamily="34" charset="0"/>
                <a:cs typeface="Arial" panose="020B0604020202020204" pitchFamily="34" charset="0"/>
              </a:rPr>
              <a:t> </a:t>
            </a:r>
          </a:p>
          <a:p>
            <a:r>
              <a:rPr lang="en-US" sz="3700" dirty="0">
                <a:solidFill>
                  <a:srgbClr val="FFFF00"/>
                </a:solidFill>
                <a:latin typeface="Arial" panose="020B0604020202020204" pitchFamily="34" charset="0"/>
                <a:cs typeface="Arial" panose="020B0604020202020204" pitchFamily="34" charset="0"/>
              </a:rPr>
              <a:t>2. </a:t>
            </a:r>
            <a:r>
              <a:rPr lang="en-US" sz="3700" cap="all" dirty="0">
                <a:solidFill>
                  <a:srgbClr val="FFFF00"/>
                </a:solidFill>
                <a:latin typeface="Arial" panose="020B0604020202020204" pitchFamily="34" charset="0"/>
                <a:cs typeface="Arial" panose="020B0604020202020204" pitchFamily="34" charset="0"/>
              </a:rPr>
              <a:t>Russia Will Take China's Side Against U.S. in World Trade War</a:t>
            </a:r>
          </a:p>
          <a:p>
            <a:r>
              <a:rPr lang="en-US" sz="3700" cap="all" dirty="0">
                <a:solidFill>
                  <a:srgbClr val="FFFF00"/>
                </a:solidFill>
                <a:latin typeface="Arial" panose="020B0604020202020204" pitchFamily="34" charset="0"/>
                <a:cs typeface="Arial" panose="020B0604020202020204" pitchFamily="34" charset="0"/>
              </a:rPr>
              <a:t>By </a:t>
            </a:r>
            <a:r>
              <a:rPr lang="en-US" sz="3700" cap="all" dirty="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Tom O'Connor</a:t>
            </a:r>
            <a:r>
              <a:rPr lang="en-US" sz="3700" cap="all" dirty="0">
                <a:solidFill>
                  <a:srgbClr val="FFFF00"/>
                </a:solidFill>
                <a:latin typeface="Arial" panose="020B0604020202020204" pitchFamily="34" charset="0"/>
                <a:cs typeface="Arial" panose="020B0604020202020204" pitchFamily="34" charset="0"/>
              </a:rPr>
              <a:t> </a:t>
            </a:r>
            <a:r>
              <a:rPr lang="en-US" sz="3700" dirty="0">
                <a:solidFill>
                  <a:srgbClr val="FFFF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https://www.newsweek.com/russia-will-take-china-side-against-us-world-trade-war-986417</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rPr>
              <a:t>3. The Unknowable Fallout of China’s Trade War Nuclear Option </a:t>
            </a:r>
          </a:p>
          <a:p>
            <a:r>
              <a:rPr lang="en-US" sz="3700" dirty="0">
                <a:solidFill>
                  <a:srgbClr val="FFFF00"/>
                </a:solidFill>
                <a:latin typeface="Arial" panose="020B0604020202020204" pitchFamily="34" charset="0"/>
                <a:cs typeface="Arial" panose="020B0604020202020204" pitchFamily="34" charset="0"/>
              </a:rPr>
              <a:t>By </a:t>
            </a:r>
            <a:r>
              <a:rPr lang="en-US" sz="3700" dirty="0">
                <a:solidFill>
                  <a:srgbClr val="FFFF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Andrew Ross Sorkin</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https://www.nytimes.com/2018/10/09/business/dealbook/china-trade-war-nuclear-option.html</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rPr>
              <a:t>4. Russia to sell off more US Treasuries in retaliation against sanctions </a:t>
            </a:r>
          </a:p>
          <a:p>
            <a:r>
              <a:rPr lang="en-US" sz="3700" dirty="0">
                <a:solidFill>
                  <a:srgbClr val="FFFF00"/>
                </a:solidFill>
                <a:latin typeface="Arial" panose="020B0604020202020204" pitchFamily="34" charset="0"/>
                <a:cs typeface="Arial" panose="020B0604020202020204" pitchFamily="34" charset="0"/>
              </a:rPr>
              <a:t> </a:t>
            </a:r>
            <a:r>
              <a:rPr lang="en-US" sz="3700" dirty="0">
                <a:solidFill>
                  <a:srgbClr val="FFFF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https://www.rt.com/business/435817-russia-sell-us-treasuries-sanctions/</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rPr>
              <a:t>5. </a:t>
            </a:r>
            <a:r>
              <a:rPr lang="en-US" sz="3700" b="1" dirty="0">
                <a:solidFill>
                  <a:srgbClr val="FFFF00"/>
                </a:solidFill>
                <a:latin typeface="Arial" panose="020B0604020202020204" pitchFamily="34" charset="0"/>
                <a:cs typeface="Arial" panose="020B0604020202020204" pitchFamily="34" charset="0"/>
              </a:rPr>
              <a:t>China’s “nuclear option” in the US trade war would be economic suicide</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https://qz.com/1419180/chinas-nuclear-option-in-the-us-trade-war-would-be-economic-suicide/</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rPr>
              <a:t>6. A global trade war may produce a recession in the U.S., Stanford economist says</a:t>
            </a:r>
          </a:p>
          <a:p>
            <a:r>
              <a:rPr lang="en-US" sz="3700" dirty="0">
                <a:solidFill>
                  <a:srgbClr val="FFFF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https://news.stanford.edu/2018/08/09/global-trade-war-may-produce-recession-u-s-economist-says/</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rPr>
              <a:t>7.</a:t>
            </a:r>
            <a:r>
              <a:rPr lang="en-US" sz="3700" b="1" dirty="0">
                <a:solidFill>
                  <a:srgbClr val="FFFF00"/>
                </a:solidFill>
                <a:latin typeface="Arial" panose="020B0604020202020204" pitchFamily="34" charset="0"/>
                <a:cs typeface="Arial" panose="020B0604020202020204" pitchFamily="34" charset="0"/>
                <a:hlinkClick r:id="rId10" tooltip="Russia is Dumping Its US Bonds for Gold, But Where Is It Storing Its Bullion?">
                  <a:extLst>
                    <a:ext uri="{A12FA001-AC4F-418D-AE19-62706E023703}">
                      <ahyp:hlinkClr xmlns:ahyp="http://schemas.microsoft.com/office/drawing/2018/hyperlinkcolor" val="tx"/>
                    </a:ext>
                  </a:extLst>
                </a:hlinkClick>
              </a:rPr>
              <a:t> Russia is Dumping Its US Bonds for Gold, But Where Is It Storing Its Bullion?</a:t>
            </a:r>
            <a:endParaRPr lang="en-US" sz="3700" dirty="0">
              <a:solidFill>
                <a:srgbClr val="FFFF00"/>
              </a:solidFill>
              <a:latin typeface="Arial" panose="020B0604020202020204" pitchFamily="34" charset="0"/>
              <a:cs typeface="Arial" panose="020B0604020202020204" pitchFamily="34" charset="0"/>
            </a:endParaRPr>
          </a:p>
          <a:p>
            <a:r>
              <a:rPr lang="en-US" sz="3700" dirty="0">
                <a:solidFill>
                  <a:srgbClr val="FFFF00"/>
                </a:solidFill>
                <a:latin typeface="Arial" panose="020B0604020202020204" pitchFamily="34" charset="0"/>
                <a:cs typeface="Arial" panose="020B0604020202020204" pitchFamily="34" charset="0"/>
              </a:rPr>
              <a:t> </a:t>
            </a:r>
            <a:r>
              <a:rPr lang="en-US" sz="3700" dirty="0">
                <a:solidFill>
                  <a:srgbClr val="FFFF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https://www.lewrockwell.com/2018/07/no_author/russia-is-dumping-its-us-bonds-for-gold-but-where-is-it-storing-its-bullion/</a:t>
            </a:r>
            <a:endParaRPr lang="en-US" sz="3700" dirty="0">
              <a:solidFill>
                <a:srgbClr val="FFFF00"/>
              </a:solidFill>
              <a:latin typeface="Arial" panose="020B0604020202020204" pitchFamily="34" charset="0"/>
              <a:cs typeface="Arial" panose="020B0604020202020204" pitchFamily="34" charset="0"/>
            </a:endParaRPr>
          </a:p>
          <a:p>
            <a:endParaRPr lang="en-US" sz="1600" dirty="0">
              <a:solidFill>
                <a:srgbClr val="FFFFFF"/>
              </a:solidFill>
              <a:latin typeface="Times New Roman" panose="02020603050405020304" pitchFamily="18" charset="0"/>
              <a:cs typeface="Times New Roman" panose="02020603050405020304" pitchFamily="18" charset="0"/>
            </a:endParaRPr>
          </a:p>
          <a:p>
            <a:endParaRPr lang="en-US" sz="1600" dirty="0">
              <a:solidFill>
                <a:srgbClr val="FFFFFF"/>
              </a:solidFill>
              <a:latin typeface="Times New Roman" panose="02020603050405020304" pitchFamily="18" charset="0"/>
              <a:cs typeface="Times New Roman" panose="02020603050405020304" pitchFamily="18" charset="0"/>
            </a:endParaRPr>
          </a:p>
          <a:p>
            <a:endParaRPr lang="en-US" sz="1600" dirty="0">
              <a:solidFill>
                <a:srgbClr val="FFFFFF"/>
              </a:solidFill>
              <a:latin typeface="Times New Roman" panose="02020603050405020304" pitchFamily="18" charset="0"/>
              <a:cs typeface="Times New Roman" panose="02020603050405020304" pitchFamily="18" charset="0"/>
            </a:endParaRPr>
          </a:p>
          <a:p>
            <a:endParaRPr lang="en-US" sz="1600" dirty="0">
              <a:solidFill>
                <a:srgbClr val="FFFFFF"/>
              </a:solidFill>
              <a:latin typeface="Times New Roman" panose="02020603050405020304" pitchFamily="18" charset="0"/>
              <a:cs typeface="Times New Roman" panose="02020603050405020304" pitchFamily="18" charset="0"/>
            </a:endParaRPr>
          </a:p>
          <a:p>
            <a:endParaRPr lang="en-US" sz="1800" dirty="0">
              <a:solidFill>
                <a:srgbClr val="FFFFFF"/>
              </a:solidFill>
            </a:endParaRPr>
          </a:p>
          <a:p>
            <a:endParaRPr lang="en-US" dirty="0"/>
          </a:p>
        </p:txBody>
      </p:sp>
    </p:spTree>
    <p:extLst>
      <p:ext uri="{BB962C8B-B14F-4D97-AF65-F5344CB8AC3E}">
        <p14:creationId xmlns:p14="http://schemas.microsoft.com/office/powerpoint/2010/main" val="223653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FC558E-34B5-4355-82F8-7F8B4CCE6E76}"/>
              </a:ext>
            </a:extLst>
          </p:cNvPr>
          <p:cNvSpPr txBox="1"/>
          <p:nvPr/>
        </p:nvSpPr>
        <p:spPr>
          <a:xfrm>
            <a:off x="2968487" y="2670313"/>
            <a:ext cx="5764696" cy="1354217"/>
          </a:xfrm>
          <a:prstGeom prst="rect">
            <a:avLst/>
          </a:prstGeom>
          <a:noFill/>
        </p:spPr>
        <p:txBody>
          <a:bodyPr wrap="square" rtlCol="0">
            <a:spAutoFit/>
          </a:bodyPr>
          <a:lstStyle/>
          <a:p>
            <a:pPr algn="ctr"/>
            <a:r>
              <a:rPr lang="en-US" sz="3200" dirty="0">
                <a:solidFill>
                  <a:srgbClr val="FFFF00"/>
                </a:solidFill>
                <a:latin typeface="Arial" panose="020B0604020202020204" pitchFamily="34" charset="0"/>
                <a:cs typeface="Arial" panose="020B0604020202020204" pitchFamily="34" charset="0"/>
              </a:rPr>
              <a:t>Thank you  for your attention!</a:t>
            </a:r>
          </a:p>
          <a:p>
            <a:pPr algn="ctr"/>
            <a:r>
              <a:rPr lang="en-US" sz="3200" dirty="0">
                <a:solidFill>
                  <a:srgbClr val="FFFF00"/>
                </a:solidFill>
                <a:latin typeface="Arial" panose="020B0604020202020204" pitchFamily="34" charset="0"/>
                <a:cs typeface="Arial" panose="020B0604020202020204" pitchFamily="34" charset="0"/>
              </a:rPr>
              <a:t>Questions?  </a:t>
            </a:r>
          </a:p>
          <a:p>
            <a:endParaRPr lang="en-US" dirty="0"/>
          </a:p>
        </p:txBody>
      </p:sp>
    </p:spTree>
    <p:extLst>
      <p:ext uri="{BB962C8B-B14F-4D97-AF65-F5344CB8AC3E}">
        <p14:creationId xmlns:p14="http://schemas.microsoft.com/office/powerpoint/2010/main" val="99959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6C42-6D94-407F-B7A1-C13F7ABD3519}"/>
              </a:ext>
            </a:extLst>
          </p:cNvPr>
          <p:cNvSpPr>
            <a:spLocks noGrp="1"/>
          </p:cNvSpPr>
          <p:nvPr>
            <p:ph type="title"/>
          </p:nvPr>
        </p:nvSpPr>
        <p:spPr/>
        <p:txBody>
          <a:bodyPr/>
          <a:lstStyle/>
          <a:p>
            <a:r>
              <a:rPr lang="en-US" dirty="0">
                <a:solidFill>
                  <a:srgbClr val="FFFF00"/>
                </a:solidFill>
                <a:latin typeface="Arial" panose="020B0604020202020204" pitchFamily="34" charset="0"/>
                <a:cs typeface="Arial" panose="020B0604020202020204" pitchFamily="34" charset="0"/>
              </a:rPr>
              <a:t>Introduction</a:t>
            </a:r>
          </a:p>
        </p:txBody>
      </p:sp>
      <p:sp>
        <p:nvSpPr>
          <p:cNvPr id="3" name="Content Placeholder 2">
            <a:extLst>
              <a:ext uri="{FF2B5EF4-FFF2-40B4-BE49-F238E27FC236}">
                <a16:creationId xmlns:a16="http://schemas.microsoft.com/office/drawing/2014/main" id="{FD866B6F-6EBB-48CD-BD04-61CBA23D6B55}"/>
              </a:ext>
            </a:extLst>
          </p:cNvPr>
          <p:cNvSpPr>
            <a:spLocks noGrp="1"/>
          </p:cNvSpPr>
          <p:nvPr>
            <p:ph idx="1"/>
          </p:nvPr>
        </p:nvSpPr>
        <p:spPr>
          <a:xfrm>
            <a:off x="1024128" y="1802296"/>
            <a:ext cx="10359489" cy="4770782"/>
          </a:xfrm>
        </p:spPr>
        <p:txBody>
          <a:bodyPr>
            <a:normAutofit fontScale="92500" lnSpcReduction="10000"/>
          </a:bodyPr>
          <a:lstStyle/>
          <a:p>
            <a:pPr indent="91440" algn="just"/>
            <a:r>
              <a:rPr lang="en-US" dirty="0">
                <a:solidFill>
                  <a:srgbClr val="FFFF00"/>
                </a:solidFill>
                <a:latin typeface="Arial" panose="020B0604020202020204" pitchFamily="34" charset="0"/>
                <a:cs typeface="Arial" panose="020B0604020202020204" pitchFamily="34" charset="0"/>
              </a:rPr>
              <a:t>Even though the US economy is strongly growing right now, households, businesses, and foreign investors  become worried about new US tariffs. Usually, tariffs are a good tool to protect domestic industries against foreign competition. However, recently the US government started using tariffs as political tolls of a new foreign policy. In January 2018, the US imposed the tariff on solar panel imports from China. In July 2018, the US government-imposed tariffs affected more than 800 Chinese goods such as industrial machinery, medical devices and auto parts. Immediately, China accused the US of starting "the biggest trade war in economic history“ and responded with similarly sized tariffs on U.S. goods and services. In August 2018, Russian government also accused the US of declaring a trade war against Russia and responded with imposing its own tariffs on US goods. Also, both countries have applied to the World Trade Organization (WTO) to challenge the US tariffs on steel and aluminum. The US administration argues the rationality of this new trade policy was a necessary prevention of “unfair trade practices”, stealing intellectual property and forcing American companies to transfer American technologies to China.  Tensions between the US and other countries like China and Russia are escalating which is raising the chances that this trade war could turn into a collapse of the US dollar and a new recession.   </a:t>
            </a:r>
          </a:p>
          <a:p>
            <a:pPr indent="91440" algn="just"/>
            <a:endParaRPr lang="en-US" dirty="0">
              <a:solidFill>
                <a:srgbClr val="FFFF00"/>
              </a:solidFill>
            </a:endParaRPr>
          </a:p>
        </p:txBody>
      </p:sp>
    </p:spTree>
    <p:extLst>
      <p:ext uri="{BB962C8B-B14F-4D97-AF65-F5344CB8AC3E}">
        <p14:creationId xmlns:p14="http://schemas.microsoft.com/office/powerpoint/2010/main" val="267036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alphaModFix amt="40000"/>
            <a:extLst>
              <a:ext uri="{28A0092B-C50C-407E-A947-70E740481C1C}">
                <a14:useLocalDpi xmlns:a14="http://schemas.microsoft.com/office/drawing/2010/main" val="0"/>
              </a:ext>
            </a:extLst>
          </a:blip>
          <a:srcRect l="4808" r="8081" b="1"/>
          <a:stretch/>
        </p:blipFill>
        <p:spPr>
          <a:xfrm>
            <a:off x="20" y="10"/>
            <a:ext cx="12191980" cy="6857990"/>
          </a:xfrm>
          <a:prstGeom prst="rect">
            <a:avLst/>
          </a:prstGeom>
        </p:spPr>
      </p:pic>
      <p:sp>
        <p:nvSpPr>
          <p:cNvPr id="2" name="Title 1"/>
          <p:cNvSpPr>
            <a:spLocks noGrp="1"/>
          </p:cNvSpPr>
          <p:nvPr>
            <p:ph type="title"/>
          </p:nvPr>
        </p:nvSpPr>
        <p:spPr>
          <a:xfrm>
            <a:off x="1024128" y="585216"/>
            <a:ext cx="9948661" cy="914400"/>
          </a:xfrm>
        </p:spPr>
        <p:txBody>
          <a:bodyPr>
            <a:normAutofit fontScale="90000"/>
          </a:bodyPr>
          <a:lstStyle/>
          <a:p>
            <a:r>
              <a:rPr lang="en-US" dirty="0">
                <a:solidFill>
                  <a:srgbClr val="FFFF00"/>
                </a:solidFill>
                <a:latin typeface="Arial" panose="020B0604020202020204" pitchFamily="34" charset="0"/>
                <a:cs typeface="Arial" panose="020B0604020202020204" pitchFamily="34" charset="0"/>
              </a:rPr>
              <a:t>Us-China trade facts: Will China’s Trade Surplus decrease in 2018?</a:t>
            </a:r>
          </a:p>
        </p:txBody>
      </p:sp>
      <p:cxnSp>
        <p:nvCxnSpPr>
          <p:cNvPr id="12" name="Straight Connector 11">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EBCA5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74643" y="2084822"/>
            <a:ext cx="10628244" cy="4554517"/>
          </a:xfrm>
        </p:spPr>
        <p:txBody>
          <a:bodyPr>
            <a:normAutofit/>
          </a:bodyPr>
          <a:lstStyle/>
          <a:p>
            <a:pPr marL="0" indent="0" algn="just">
              <a:buNone/>
            </a:pPr>
            <a:r>
              <a:rPr lang="en-US" sz="1800" dirty="0">
                <a:solidFill>
                  <a:srgbClr val="FFFF00"/>
                </a:solidFill>
                <a:latin typeface="Arial" panose="020B0604020202020204" pitchFamily="34" charset="0"/>
                <a:cs typeface="Arial" panose="020B0604020202020204" pitchFamily="34" charset="0"/>
              </a:rPr>
              <a:t>The answer is most likely NO. Here is why…</a:t>
            </a:r>
          </a:p>
          <a:p>
            <a:pPr marL="0" indent="0" algn="just">
              <a:buNone/>
            </a:pPr>
            <a:r>
              <a:rPr lang="en-US" sz="1800" dirty="0">
                <a:solidFill>
                  <a:srgbClr val="FFFF00"/>
                </a:solidFill>
                <a:latin typeface="Arial" panose="020B0604020202020204" pitchFamily="34" charset="0"/>
                <a:cs typeface="Arial" panose="020B0604020202020204" pitchFamily="34" charset="0"/>
              </a:rPr>
              <a:t>According to U.S. Census Bureau data analyzed by </a:t>
            </a:r>
            <a:r>
              <a:rPr lang="en-US" sz="1800" dirty="0" err="1">
                <a:solidFill>
                  <a:srgbClr val="FFFF00"/>
                </a:solidFill>
                <a:latin typeface="Arial" panose="020B0604020202020204" pitchFamily="34" charset="0"/>
                <a:cs typeface="Arial" panose="020B0604020202020204" pitchFamily="34" charset="0"/>
              </a:rPr>
              <a:t>WorldCity</a:t>
            </a:r>
            <a:r>
              <a:rPr lang="en-US" sz="1800" dirty="0">
                <a:solidFill>
                  <a:srgbClr val="FFFF00"/>
                </a:solidFill>
                <a:latin typeface="Arial" panose="020B0604020202020204" pitchFamily="34" charset="0"/>
                <a:cs typeface="Arial" panose="020B0604020202020204" pitchFamily="34" charset="0"/>
              </a:rPr>
              <a:t>, in July 2018, China ranked No. 1 among the United States’ top trade partners. In the same period in 2017, China was ranked No. 2. </a:t>
            </a:r>
          </a:p>
          <a:p>
            <a:pPr marL="0" indent="0" algn="just">
              <a:buNone/>
            </a:pPr>
            <a:r>
              <a:rPr lang="en-US" sz="1800" dirty="0">
                <a:solidFill>
                  <a:srgbClr val="FFFF00"/>
                </a:solidFill>
                <a:latin typeface="Arial" panose="020B0604020202020204" pitchFamily="34" charset="0"/>
                <a:cs typeface="Arial" panose="020B0604020202020204" pitchFamily="34" charset="0"/>
              </a:rPr>
              <a:t>In August 2018, China’s trade surplus with the US was $31.05 billion, up from $28.09 billion in July 2018. </a:t>
            </a:r>
          </a:p>
          <a:p>
            <a:pPr marL="0" indent="0" algn="just">
              <a:buNone/>
            </a:pPr>
            <a:r>
              <a:rPr lang="en-US" sz="1800" dirty="0">
                <a:solidFill>
                  <a:srgbClr val="FFFF00"/>
                </a:solidFill>
                <a:latin typeface="Arial" panose="020B0604020202020204" pitchFamily="34" charset="0"/>
                <a:cs typeface="Arial" panose="020B0604020202020204" pitchFamily="34" charset="0"/>
              </a:rPr>
              <a:t>Since January 2018, the Chinese export market has risen nearly 15 percent. At the same time, Chinese imports from the US grew only 2.7 percent in August 2018, compare with 11.1 percent in July 2018.  </a:t>
            </a:r>
          </a:p>
          <a:p>
            <a:pPr marL="0" indent="0" algn="just">
              <a:buNone/>
            </a:pPr>
            <a:r>
              <a:rPr lang="en-US" sz="1800" dirty="0">
                <a:solidFill>
                  <a:srgbClr val="FFFF00"/>
                </a:solidFill>
                <a:latin typeface="Arial" panose="020B0604020202020204" pitchFamily="34" charset="0"/>
                <a:cs typeface="Arial" panose="020B0604020202020204" pitchFamily="34" charset="0"/>
              </a:rPr>
              <a:t>The top five U.S. exports to China by value through July 2018 were the categories of Civilian aircraft, parts; Oil; Motor vehicles for transporting people; Computer chips; and Soybeans, respectively. </a:t>
            </a:r>
          </a:p>
          <a:p>
            <a:pPr marL="0" indent="0" algn="just">
              <a:buNone/>
            </a:pPr>
            <a:r>
              <a:rPr lang="en-US" sz="1800" dirty="0">
                <a:solidFill>
                  <a:srgbClr val="FFFF00"/>
                </a:solidFill>
                <a:latin typeface="Arial" panose="020B0604020202020204" pitchFamily="34" charset="0"/>
                <a:cs typeface="Arial" panose="020B0604020202020204" pitchFamily="34" charset="0"/>
              </a:rPr>
              <a:t>The value of the top five categories of U.S. imports from China –– Cell Phones, Related Equipment; Computers; Computer Parts; Furniture, Parts; and Seats, excluding barber, dental –– accounted for 30.32 percent of all inbound shipments.</a:t>
            </a:r>
          </a:p>
          <a:p>
            <a:endParaRPr lang="en-US" sz="1700" dirty="0">
              <a:solidFill>
                <a:srgbClr val="FFFFFF"/>
              </a:solidFill>
            </a:endParaRPr>
          </a:p>
        </p:txBody>
      </p:sp>
    </p:spTree>
    <p:extLst>
      <p:ext uri="{BB962C8B-B14F-4D97-AF65-F5344CB8AC3E}">
        <p14:creationId xmlns:p14="http://schemas.microsoft.com/office/powerpoint/2010/main" val="287994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alphaModFix amt="40000"/>
            <a:extLst>
              <a:ext uri="{28A0092B-C50C-407E-A947-70E740481C1C}">
                <a14:useLocalDpi xmlns:a14="http://schemas.microsoft.com/office/drawing/2010/main" val="0"/>
              </a:ext>
            </a:extLst>
          </a:blip>
          <a:srcRect l="8966" r="3478"/>
          <a:stretch/>
        </p:blipFill>
        <p:spPr>
          <a:xfrm>
            <a:off x="20" y="10"/>
            <a:ext cx="12191980" cy="6857990"/>
          </a:xfrm>
          <a:prstGeom prst="rect">
            <a:avLst/>
          </a:prstGeom>
        </p:spPr>
      </p:pic>
      <p:sp>
        <p:nvSpPr>
          <p:cNvPr id="2" name="Title 1"/>
          <p:cNvSpPr>
            <a:spLocks noGrp="1"/>
          </p:cNvSpPr>
          <p:nvPr>
            <p:ph type="title"/>
          </p:nvPr>
        </p:nvSpPr>
        <p:spPr>
          <a:xfrm>
            <a:off x="1024127" y="585216"/>
            <a:ext cx="10259831" cy="1535132"/>
          </a:xfrm>
        </p:spPr>
        <p:txBody>
          <a:bodyPr>
            <a:normAutofit fontScale="90000"/>
          </a:bodyPr>
          <a:lstStyle/>
          <a:p>
            <a:r>
              <a:rPr lang="en-US" dirty="0">
                <a:solidFill>
                  <a:srgbClr val="FFFF00"/>
                </a:solidFill>
                <a:latin typeface="Arial" panose="020B0604020202020204" pitchFamily="34" charset="0"/>
                <a:cs typeface="Arial" panose="020B0604020202020204" pitchFamily="34" charset="0"/>
              </a:rPr>
              <a:t>Us-Russia trade facts: Will Russia’s Trade Surplus decrease in 2018? </a:t>
            </a:r>
          </a:p>
        </p:txBody>
      </p:sp>
      <p:cxnSp>
        <p:nvCxnSpPr>
          <p:cNvPr id="13" name="Straight Connector 12">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6598" y="1850571"/>
            <a:ext cx="10933038" cy="4550229"/>
          </a:xfrm>
        </p:spPr>
        <p:txBody>
          <a:bodyPr>
            <a:normAutofit lnSpcReduction="10000"/>
          </a:bodyPr>
          <a:lstStyle/>
          <a:p>
            <a:endParaRPr lang="en-US" sz="1500" dirty="0">
              <a:solidFill>
                <a:srgbClr val="FFFFFF"/>
              </a:solidFill>
            </a:endParaRPr>
          </a:p>
          <a:p>
            <a:pPr algn="just"/>
            <a:r>
              <a:rPr lang="en-US" sz="1900" dirty="0">
                <a:solidFill>
                  <a:srgbClr val="FFFF00"/>
                </a:solidFill>
                <a:latin typeface="Arial" panose="020B0604020202020204" pitchFamily="34" charset="0"/>
                <a:cs typeface="Arial" panose="020B0604020202020204" pitchFamily="34" charset="0"/>
              </a:rPr>
              <a:t>The answer is again NO.  And here is why…</a:t>
            </a:r>
          </a:p>
          <a:p>
            <a:pPr algn="just"/>
            <a:r>
              <a:rPr lang="en-US" sz="1900" dirty="0">
                <a:solidFill>
                  <a:srgbClr val="FFFF00"/>
                </a:solidFill>
                <a:latin typeface="Arial" panose="020B0604020202020204" pitchFamily="34" charset="0"/>
                <a:cs typeface="Arial" panose="020B0604020202020204" pitchFamily="34" charset="0"/>
              </a:rPr>
              <a:t>According to U.S. Census Bureau data analyzed by </a:t>
            </a:r>
            <a:r>
              <a:rPr lang="en-US" sz="1900" dirty="0" err="1">
                <a:solidFill>
                  <a:srgbClr val="FFFF00"/>
                </a:solidFill>
                <a:latin typeface="Arial" panose="020B0604020202020204" pitchFamily="34" charset="0"/>
                <a:cs typeface="Arial" panose="020B0604020202020204" pitchFamily="34" charset="0"/>
              </a:rPr>
              <a:t>WorldCity</a:t>
            </a:r>
            <a:r>
              <a:rPr lang="en-US" sz="1900" dirty="0">
                <a:solidFill>
                  <a:srgbClr val="FFFF00"/>
                </a:solidFill>
                <a:latin typeface="Arial" panose="020B0604020202020204" pitchFamily="34" charset="0"/>
                <a:cs typeface="Arial" panose="020B0604020202020204" pitchFamily="34" charset="0"/>
              </a:rPr>
              <a:t>, in July 2018, Russia ranked No. 28 among the United States’ top trade partners. In the same period in 2017, Russia was ranked No. 31. Through the first eight months of 2018, Russia’s trade with the US rose to $18.25 billion. In August 2018, Russian trade surplus increased more than 17 percent compared with the same time period in 2017.</a:t>
            </a:r>
          </a:p>
          <a:p>
            <a:pPr algn="just"/>
            <a:r>
              <a:rPr lang="en-US" sz="1900" dirty="0">
                <a:solidFill>
                  <a:srgbClr val="FFFF00"/>
                </a:solidFill>
                <a:latin typeface="Arial" panose="020B0604020202020204" pitchFamily="34" charset="0"/>
                <a:cs typeface="Arial" panose="020B0604020202020204" pitchFamily="34" charset="0"/>
              </a:rPr>
              <a:t>In 2017, U.S. exports to Russia were $ 6.99 billion and imports from Russia were $17 billion. The U.S. deficit with Russia was $10.02 billion.</a:t>
            </a:r>
          </a:p>
          <a:p>
            <a:pPr algn="just"/>
            <a:r>
              <a:rPr lang="en-US" sz="1900" dirty="0">
                <a:solidFill>
                  <a:srgbClr val="FFFF00"/>
                </a:solidFill>
                <a:latin typeface="Arial" panose="020B0604020202020204" pitchFamily="34" charset="0"/>
                <a:cs typeface="Arial" panose="020B0604020202020204" pitchFamily="34" charset="0"/>
              </a:rPr>
              <a:t>The top five U.S. exports to Russia by value through July 2018 were the categories of Civilian aircraft, parts; Motor vehicles for transporting people; Motor vehicle parts; Miscellaneous machines, parts; and Tractors, respectively. They accounted for 37.85 percent of total exports to Russia.</a:t>
            </a:r>
          </a:p>
          <a:p>
            <a:pPr algn="just"/>
            <a:r>
              <a:rPr lang="en-US" sz="1900" dirty="0">
                <a:solidFill>
                  <a:srgbClr val="FFFF00"/>
                </a:solidFill>
                <a:latin typeface="Arial" panose="020B0604020202020204" pitchFamily="34" charset="0"/>
                <a:cs typeface="Arial" panose="020B0604020202020204" pitchFamily="34" charset="0"/>
              </a:rPr>
              <a:t>The value of the top five categories of U.S. imports from Russia –– Gasoline, other fuels; Oil; Pig iron; Unwrought platinum in various forms; and Aluminum, unwrought –– accounted for 66.66 percent of all inbound shipments.</a:t>
            </a:r>
          </a:p>
          <a:p>
            <a:endParaRPr lang="en-US" sz="1500" dirty="0">
              <a:solidFill>
                <a:srgbClr val="FFFFFF"/>
              </a:solidFill>
            </a:endParaRPr>
          </a:p>
        </p:txBody>
      </p:sp>
    </p:spTree>
    <p:extLst>
      <p:ext uri="{BB962C8B-B14F-4D97-AF65-F5344CB8AC3E}">
        <p14:creationId xmlns:p14="http://schemas.microsoft.com/office/powerpoint/2010/main" val="5907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A5DF-A329-4416-8548-9C9C4742C8D2}"/>
              </a:ext>
            </a:extLst>
          </p:cNvPr>
          <p:cNvSpPr>
            <a:spLocks noGrp="1"/>
          </p:cNvSpPr>
          <p:nvPr>
            <p:ph type="title"/>
          </p:nvPr>
        </p:nvSpPr>
        <p:spPr>
          <a:xfrm>
            <a:off x="812801" y="274694"/>
            <a:ext cx="10014857" cy="1678432"/>
          </a:xfrm>
        </p:spPr>
        <p:txBody>
          <a:bodyPr>
            <a:normAutofit fontScale="90000"/>
          </a:bodyPr>
          <a:lstStyle/>
          <a:p>
            <a:r>
              <a:rPr lang="en-US" dirty="0">
                <a:solidFill>
                  <a:srgbClr val="FFFF00"/>
                </a:solidFill>
                <a:latin typeface="Arial" panose="020B0604020202020204" pitchFamily="34" charset="0"/>
                <a:cs typeface="Arial" panose="020B0604020202020204" pitchFamily="34" charset="0"/>
              </a:rPr>
              <a:t>US Trade Deficit With China and Russia: Why is it so High? </a:t>
            </a:r>
          </a:p>
        </p:txBody>
      </p:sp>
      <p:sp>
        <p:nvSpPr>
          <p:cNvPr id="3" name="Content Placeholder 2">
            <a:extLst>
              <a:ext uri="{FF2B5EF4-FFF2-40B4-BE49-F238E27FC236}">
                <a16:creationId xmlns:a16="http://schemas.microsoft.com/office/drawing/2014/main" id="{E5E93206-CD7E-4131-AB0B-8B3E3315C877}"/>
              </a:ext>
            </a:extLst>
          </p:cNvPr>
          <p:cNvSpPr>
            <a:spLocks noGrp="1"/>
          </p:cNvSpPr>
          <p:nvPr>
            <p:ph idx="1"/>
          </p:nvPr>
        </p:nvSpPr>
        <p:spPr>
          <a:xfrm>
            <a:off x="463826" y="2186609"/>
            <a:ext cx="7057268" cy="4412973"/>
          </a:xfrm>
        </p:spPr>
        <p:txBody>
          <a:bodyPr>
            <a:normAutofit fontScale="92500" lnSpcReduction="20000"/>
          </a:bodyPr>
          <a:lstStyle/>
          <a:p>
            <a:pPr marL="0" indent="0" algn="just">
              <a:buNone/>
            </a:pPr>
            <a:r>
              <a:rPr lang="en-US" sz="1700" dirty="0">
                <a:solidFill>
                  <a:srgbClr val="FFFF00"/>
                </a:solidFill>
                <a:latin typeface="Arial" panose="020B0604020202020204" pitchFamily="34" charset="0"/>
                <a:cs typeface="Arial" panose="020B0604020202020204" pitchFamily="34" charset="0"/>
              </a:rPr>
              <a:t>There are three good reasons why:</a:t>
            </a:r>
          </a:p>
          <a:p>
            <a:pPr algn="just"/>
            <a:r>
              <a:rPr lang="en-US" sz="1700" dirty="0">
                <a:solidFill>
                  <a:srgbClr val="FFFF00"/>
                </a:solidFill>
                <a:latin typeface="Arial" panose="020B0604020202020204" pitchFamily="34" charset="0"/>
                <a:cs typeface="Arial" panose="020B0604020202020204" pitchFamily="34" charset="0"/>
              </a:rPr>
              <a:t>1. a lower standard of living and lower wages compared to the US economy;</a:t>
            </a:r>
          </a:p>
          <a:p>
            <a:pPr algn="just"/>
            <a:r>
              <a:rPr lang="en-US" sz="1700" dirty="0">
                <a:solidFill>
                  <a:srgbClr val="FFFF00"/>
                </a:solidFill>
                <a:latin typeface="Arial" panose="020B0604020202020204" pitchFamily="34" charset="0"/>
                <a:cs typeface="Arial" panose="020B0604020202020204" pitchFamily="34" charset="0"/>
              </a:rPr>
              <a:t>2. a greater the US demand for Chinese goods and Russian oil than Chinese and  Russian demand for the US made goods and services;</a:t>
            </a:r>
          </a:p>
          <a:p>
            <a:pPr algn="just"/>
            <a:r>
              <a:rPr lang="en-US" sz="1700" dirty="0">
                <a:solidFill>
                  <a:srgbClr val="FFFF00"/>
                </a:solidFill>
                <a:latin typeface="Arial" panose="020B0604020202020204" pitchFamily="34" charset="0"/>
                <a:cs typeface="Arial" panose="020B0604020202020204" pitchFamily="34" charset="0"/>
              </a:rPr>
              <a:t>3. the exchange rate and the foreign exchange reserves.  </a:t>
            </a:r>
          </a:p>
          <a:p>
            <a:pPr marL="0" indent="0" algn="just">
              <a:buNone/>
            </a:pPr>
            <a:r>
              <a:rPr lang="en-US" sz="1700" dirty="0">
                <a:solidFill>
                  <a:srgbClr val="FFFF00"/>
                </a:solidFill>
                <a:latin typeface="Arial" panose="020B0604020202020204" pitchFamily="34" charset="0"/>
                <a:cs typeface="Arial" panose="020B0604020202020204" pitchFamily="34" charset="0"/>
              </a:rPr>
              <a:t>Here is how it works in China. Chinese government can directly affect the US dollar value to yuan. Once Chinese companies receive dollars from its exports to the United States, then they deposit the dollars into banks in exchange for yuan. Chinese commercial banks then send the dollars to the central bank: People's Bank of China which stockpiles US dollars in foreign exchange reserves.  </a:t>
            </a:r>
          </a:p>
          <a:p>
            <a:pPr marL="0" indent="0" algn="just">
              <a:buNone/>
            </a:pPr>
            <a:r>
              <a:rPr lang="en-US" sz="1700" dirty="0">
                <a:solidFill>
                  <a:srgbClr val="FFFF00"/>
                </a:solidFill>
                <a:latin typeface="Arial" panose="020B0604020202020204" pitchFamily="34" charset="0"/>
                <a:cs typeface="Arial" panose="020B0604020202020204" pitchFamily="34" charset="0"/>
              </a:rPr>
              <a:t>Similarly, Russia is attempting undercut the domination of the U.S. dollar as the international reserve currency. Most of Russia’s export contracts in the oil and gas markets are still priced in dollars. The Russian government is planning to completely dump the US dollar in a relatively short period of time – in three to five years. </a:t>
            </a:r>
          </a:p>
          <a:p>
            <a:pPr marL="0" indent="0" algn="just">
              <a:buNone/>
            </a:pPr>
            <a:r>
              <a:rPr lang="en-US" sz="1700" dirty="0">
                <a:solidFill>
                  <a:srgbClr val="FFFF00"/>
                </a:solidFill>
                <a:latin typeface="Arial" panose="020B0604020202020204" pitchFamily="34" charset="0"/>
                <a:cs typeface="Arial" panose="020B0604020202020204" pitchFamily="34" charset="0"/>
              </a:rPr>
              <a:t>Russia already uses local currencies in trade with China and Iran.</a:t>
            </a:r>
          </a:p>
          <a:p>
            <a:endParaRPr lang="en-US" sz="1500" dirty="0">
              <a:solidFill>
                <a:srgbClr val="FFFF00"/>
              </a:solidFill>
            </a:endParaRPr>
          </a:p>
        </p:txBody>
      </p:sp>
      <p:pic>
        <p:nvPicPr>
          <p:cNvPr id="7" name="Picture 6" descr="A picture containing text, map&#10;&#10;Description automatically generated">
            <a:extLst>
              <a:ext uri="{FF2B5EF4-FFF2-40B4-BE49-F238E27FC236}">
                <a16:creationId xmlns:a16="http://schemas.microsoft.com/office/drawing/2014/main" id="{85A4B841-0E2E-4F6A-B2D9-0DB1E9EE1853}"/>
              </a:ext>
            </a:extLst>
          </p:cNvPr>
          <p:cNvPicPr>
            <a:picLocks noChangeAspect="1"/>
          </p:cNvPicPr>
          <p:nvPr/>
        </p:nvPicPr>
        <p:blipFill rotWithShape="1">
          <a:blip r:embed="rId2"/>
          <a:srcRect t="8859" b="9729"/>
          <a:stretch/>
        </p:blipFill>
        <p:spPr>
          <a:xfrm>
            <a:off x="7723169" y="1631616"/>
            <a:ext cx="3656030" cy="2422687"/>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D565B9C7-EF22-4CB9-BC03-D8D8A7834D53}"/>
              </a:ext>
            </a:extLst>
          </p:cNvPr>
          <p:cNvPicPr>
            <a:picLocks noChangeAspect="1"/>
          </p:cNvPicPr>
          <p:nvPr/>
        </p:nvPicPr>
        <p:blipFill rotWithShape="1">
          <a:blip r:embed="rId3"/>
          <a:srcRect t="2704" r="1" b="1"/>
          <a:stretch/>
        </p:blipFill>
        <p:spPr>
          <a:xfrm>
            <a:off x="7723170" y="4464115"/>
            <a:ext cx="3786660" cy="2206140"/>
          </a:xfrm>
          <a:prstGeom prst="rect">
            <a:avLst/>
          </a:prstGeom>
        </p:spPr>
      </p:pic>
    </p:spTree>
    <p:extLst>
      <p:ext uri="{BB962C8B-B14F-4D97-AF65-F5344CB8AC3E}">
        <p14:creationId xmlns:p14="http://schemas.microsoft.com/office/powerpoint/2010/main" val="388566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3F93-1107-4A6C-8C25-3B9A577886BF}"/>
              </a:ext>
            </a:extLst>
          </p:cNvPr>
          <p:cNvSpPr>
            <a:spLocks noGrp="1"/>
          </p:cNvSpPr>
          <p:nvPr>
            <p:ph type="title"/>
          </p:nvPr>
        </p:nvSpPr>
        <p:spPr>
          <a:xfrm>
            <a:off x="1024128" y="585216"/>
            <a:ext cx="3133581" cy="1499616"/>
          </a:xfrm>
        </p:spPr>
        <p:txBody>
          <a:bodyPr>
            <a:normAutofit/>
          </a:bodyPr>
          <a:lstStyle/>
          <a:p>
            <a:r>
              <a:rPr lang="en-US" sz="2800" dirty="0">
                <a:solidFill>
                  <a:srgbClr val="FFFF00"/>
                </a:solidFill>
                <a:latin typeface="Arial" panose="020B0604020202020204" pitchFamily="34" charset="0"/>
                <a:cs typeface="Arial" panose="020B0604020202020204" pitchFamily="34" charset="0"/>
              </a:rPr>
              <a:t>China Controls the value of its Currency</a:t>
            </a:r>
          </a:p>
        </p:txBody>
      </p:sp>
      <p:cxnSp>
        <p:nvCxnSpPr>
          <p:cNvPr id="24" name="Straight Connector 23">
            <a:extLst>
              <a:ext uri="{FF2B5EF4-FFF2-40B4-BE49-F238E27FC236}">
                <a16:creationId xmlns:a16="http://schemas.microsoft.com/office/drawing/2014/main" id="{93F407EB-DEE0-45A7-8D9C-905C9E8485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9FD7D36F-C644-47A0-9794-73A6DCB9C82F}"/>
              </a:ext>
            </a:extLst>
          </p:cNvPr>
          <p:cNvSpPr>
            <a:spLocks noGrp="1"/>
          </p:cNvSpPr>
          <p:nvPr>
            <p:ph idx="1"/>
          </p:nvPr>
        </p:nvSpPr>
        <p:spPr>
          <a:xfrm>
            <a:off x="357811" y="2084831"/>
            <a:ext cx="3926715" cy="4395481"/>
          </a:xfrm>
        </p:spPr>
        <p:txBody>
          <a:bodyPr>
            <a:normAutofit/>
          </a:bodyPr>
          <a:lstStyle/>
          <a:p>
            <a:r>
              <a:rPr lang="en-US" sz="1200" dirty="0">
                <a:solidFill>
                  <a:srgbClr val="FFFF00"/>
                </a:solidFill>
                <a:latin typeface="Arial" panose="020B0604020202020204" pitchFamily="34" charset="0"/>
                <a:cs typeface="Arial" panose="020B0604020202020204" pitchFamily="34" charset="0"/>
              </a:rPr>
              <a:t> </a:t>
            </a:r>
          </a:p>
          <a:p>
            <a:pPr algn="just"/>
            <a:r>
              <a:rPr lang="en-US" sz="1200" dirty="0">
                <a:solidFill>
                  <a:srgbClr val="FFFF00"/>
                </a:solidFill>
                <a:latin typeface="Arial" panose="020B0604020202020204" pitchFamily="34" charset="0"/>
                <a:cs typeface="Arial" panose="020B0604020202020204" pitchFamily="34" charset="0"/>
              </a:rPr>
              <a:t>To keep the yuan artificially weaker  against the dollar, the People’s Bank of China (the Central bank) has to trade yuan for US dollars by buying the US assets. </a:t>
            </a:r>
          </a:p>
          <a:p>
            <a:pPr algn="just"/>
            <a:r>
              <a:rPr lang="en-US" sz="1200" dirty="0">
                <a:solidFill>
                  <a:srgbClr val="FFFF00"/>
                </a:solidFill>
                <a:latin typeface="Arial" panose="020B0604020202020204" pitchFamily="34" charset="0"/>
                <a:cs typeface="Arial" panose="020B0604020202020204" pitchFamily="34" charset="0"/>
              </a:rPr>
              <a:t>The reason is the trade surplus with America. According to  the Office of the U.S. Trade Representative, only in 2017, the total surplus for China was $375 billion. </a:t>
            </a:r>
          </a:p>
          <a:p>
            <a:pPr algn="just"/>
            <a:r>
              <a:rPr lang="en-US" sz="1200" dirty="0">
                <a:solidFill>
                  <a:srgbClr val="FFFF00"/>
                </a:solidFill>
                <a:latin typeface="Arial" panose="020B0604020202020204" pitchFamily="34" charset="0"/>
                <a:cs typeface="Arial" panose="020B0604020202020204" pitchFamily="34" charset="0"/>
              </a:rPr>
              <a:t>This means that Chinese firms-exporters, with an excess of U.S. dollars, must convert the US dollars to Yuan to pay their bills locally. As a result, these dollars end up with the People’s Bank of China, which provides the yuan to the local banks.</a:t>
            </a:r>
          </a:p>
          <a:p>
            <a:pPr algn="just"/>
            <a:r>
              <a:rPr lang="en-US" sz="1200" dirty="0">
                <a:solidFill>
                  <a:srgbClr val="FFFF00"/>
                </a:solidFill>
                <a:latin typeface="Arial" panose="020B0604020202020204" pitchFamily="34" charset="0"/>
                <a:cs typeface="Arial" panose="020B0604020202020204" pitchFamily="34" charset="0"/>
              </a:rPr>
              <a:t>Then, the People’s Bank of China basically has only two choices:  choice one is to keep these excess US dollars as a reserve and earn nothing, and choice two is to buy US treasuries and earn interest: a billions of US dollars. Additionally, with a second choice, keeping yuan artificially low helps Chinese firms-exporters. </a:t>
            </a:r>
          </a:p>
          <a:p>
            <a:endParaRPr lang="en-US" sz="1200" dirty="0">
              <a:latin typeface="Arial" panose="020B0604020202020204" pitchFamily="34" charset="0"/>
              <a:cs typeface="Arial" panose="020B0604020202020204" pitchFamily="34" charset="0"/>
            </a:endParaRPr>
          </a:p>
          <a:p>
            <a:endParaRPr lang="en-US" sz="1200" dirty="0">
              <a:latin typeface="Times New Roman" panose="02020603050405020304" pitchFamily="18" charset="0"/>
              <a:cs typeface="Times New Roman" panose="02020603050405020304" pitchFamily="18" charset="0"/>
            </a:endParaRPr>
          </a:p>
        </p:txBody>
      </p:sp>
      <p:pic>
        <p:nvPicPr>
          <p:cNvPr id="8" name="Content Placeholder 4">
            <a:extLst>
              <a:ext uri="{FF2B5EF4-FFF2-40B4-BE49-F238E27FC236}">
                <a16:creationId xmlns:a16="http://schemas.microsoft.com/office/drawing/2014/main" id="{65CEE347-84FC-4236-9B46-28AFF673FA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42342" y="1262744"/>
            <a:ext cx="7303153" cy="4110968"/>
          </a:xfrm>
          <a:prstGeom prst="rect">
            <a:avLst/>
          </a:prstGeom>
        </p:spPr>
      </p:pic>
    </p:spTree>
    <p:extLst>
      <p:ext uri="{BB962C8B-B14F-4D97-AF65-F5344CB8AC3E}">
        <p14:creationId xmlns:p14="http://schemas.microsoft.com/office/powerpoint/2010/main" val="42828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 calcmode="lin" valueType="num">
                                      <p:cBhvr additive="base">
                                        <p:cTn id="2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additive="base">
                                        <p:cTn id="28"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 calcmode="lin" valueType="num">
                                      <p:cBhvr additive="base">
                                        <p:cTn id="3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0CF11-D0F7-4B19-BAC7-8870DCA6EFBC}"/>
              </a:ext>
            </a:extLst>
          </p:cNvPr>
          <p:cNvSpPr>
            <a:spLocks noGrp="1"/>
          </p:cNvSpPr>
          <p:nvPr>
            <p:ph type="title"/>
          </p:nvPr>
        </p:nvSpPr>
        <p:spPr>
          <a:xfrm>
            <a:off x="1024129" y="585216"/>
            <a:ext cx="4431792" cy="1499616"/>
          </a:xfrm>
        </p:spPr>
        <p:txBody>
          <a:bodyPr>
            <a:normAutofit/>
          </a:bodyPr>
          <a:lstStyle/>
          <a:p>
            <a:r>
              <a:rPr lang="en-US" sz="2600" dirty="0">
                <a:solidFill>
                  <a:srgbClr val="FFFF00"/>
                </a:solidFill>
                <a:latin typeface="Arial" panose="020B0604020202020204" pitchFamily="34" charset="0"/>
                <a:cs typeface="Arial" panose="020B0604020202020204" pitchFamily="34" charset="0"/>
              </a:rPr>
              <a:t>Is Russian Currency Declining in unison with the Chinese to debase the dollar?</a:t>
            </a:r>
          </a:p>
        </p:txBody>
      </p:sp>
      <p:cxnSp>
        <p:nvCxnSpPr>
          <p:cNvPr id="28" name="Straight Connector 27">
            <a:extLst>
              <a:ext uri="{FF2B5EF4-FFF2-40B4-BE49-F238E27FC236}">
                <a16:creationId xmlns:a16="http://schemas.microsoft.com/office/drawing/2014/main" id="{84F19D98-A5BA-4BE2-ACFB-4ED9DBA915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74E6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7BA6BE-9E28-4B5C-98C5-A7A177C1B8B4}"/>
              </a:ext>
            </a:extLst>
          </p:cNvPr>
          <p:cNvSpPr>
            <a:spLocks noGrp="1"/>
          </p:cNvSpPr>
          <p:nvPr>
            <p:ph idx="1"/>
          </p:nvPr>
        </p:nvSpPr>
        <p:spPr>
          <a:xfrm>
            <a:off x="603214" y="2099755"/>
            <a:ext cx="4636438" cy="4446187"/>
          </a:xfrm>
        </p:spPr>
        <p:txBody>
          <a:bodyPr>
            <a:normAutofit lnSpcReduction="10000"/>
          </a:bodyPr>
          <a:lstStyle/>
          <a:p>
            <a:pPr marL="0" indent="0">
              <a:buNone/>
            </a:pPr>
            <a:r>
              <a:rPr lang="en-US" sz="1600" dirty="0">
                <a:solidFill>
                  <a:srgbClr val="FFFF00"/>
                </a:solidFill>
                <a:latin typeface="Arial" panose="020B0604020202020204" pitchFamily="34" charset="0"/>
                <a:cs typeface="Arial" panose="020B0604020202020204" pitchFamily="34" charset="0"/>
              </a:rPr>
              <a:t>Yes, it is. However, reasons why it’s happing are completely different…</a:t>
            </a:r>
          </a:p>
          <a:p>
            <a:pPr marL="0" indent="0">
              <a:buNone/>
            </a:pPr>
            <a:r>
              <a:rPr lang="en-US" sz="1600" dirty="0">
                <a:solidFill>
                  <a:srgbClr val="FFFF00"/>
                </a:solidFill>
                <a:latin typeface="Arial" panose="020B0604020202020204" pitchFamily="34" charset="0"/>
                <a:cs typeface="Arial" panose="020B0604020202020204" pitchFamily="34" charset="0"/>
              </a:rPr>
              <a:t> The first reason is that the ruble exchange rate and world price of oil have a direct relationship: when oil price drops, Russian currency drops greatly. It happens because more than 60% of Russian exports are oil and gas. The most devastating effect of oil price drop was in 2014 when Russian currency declined in value by 59%. </a:t>
            </a:r>
          </a:p>
          <a:p>
            <a:pPr marL="0" indent="0">
              <a:buNone/>
            </a:pPr>
            <a:r>
              <a:rPr lang="en-US" sz="1600" dirty="0">
                <a:solidFill>
                  <a:srgbClr val="FFFF00"/>
                </a:solidFill>
                <a:latin typeface="Arial" panose="020B0604020202020204" pitchFamily="34" charset="0"/>
                <a:cs typeface="Arial" panose="020B0604020202020204" pitchFamily="34" charset="0"/>
              </a:rPr>
              <a:t>      The second reason of the ruble's decline is the economic sanctions resulting from the Ukrainian Crisis. For example, only the talk of the possibilities of increasing these sanctions, in August 2018, has resulted  in a quick devaluation of the ruble by more than 5% to 69 rubles to one dollar.</a:t>
            </a:r>
          </a:p>
          <a:p>
            <a:br>
              <a:rPr lang="en-US" sz="1200" dirty="0"/>
            </a:br>
            <a:br>
              <a:rPr lang="en-US" sz="1200" dirty="0"/>
            </a:br>
            <a:endParaRPr lang="en-US" sz="1200" dirty="0"/>
          </a:p>
        </p:txBody>
      </p:sp>
      <p:pic>
        <p:nvPicPr>
          <p:cNvPr id="7" name="Picture 6" descr="A picture containing sky, outdoor, tree&#10;&#10;Description automatically generated">
            <a:extLst>
              <a:ext uri="{FF2B5EF4-FFF2-40B4-BE49-F238E27FC236}">
                <a16:creationId xmlns:a16="http://schemas.microsoft.com/office/drawing/2014/main" id="{B86E77D7-BDFB-4361-9FF2-355DD057D038}"/>
              </a:ext>
            </a:extLst>
          </p:cNvPr>
          <p:cNvPicPr>
            <a:picLocks noChangeAspect="1"/>
          </p:cNvPicPr>
          <p:nvPr/>
        </p:nvPicPr>
        <p:blipFill>
          <a:blip r:embed="rId2"/>
          <a:stretch>
            <a:fillRect/>
          </a:stretch>
        </p:blipFill>
        <p:spPr>
          <a:xfrm>
            <a:off x="5453743" y="1046480"/>
            <a:ext cx="6505250" cy="4222205"/>
          </a:xfrm>
          <a:prstGeom prst="rect">
            <a:avLst/>
          </a:prstGeom>
        </p:spPr>
      </p:pic>
    </p:spTree>
    <p:extLst>
      <p:ext uri="{BB962C8B-B14F-4D97-AF65-F5344CB8AC3E}">
        <p14:creationId xmlns:p14="http://schemas.microsoft.com/office/powerpoint/2010/main" val="31273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suit and tie&#10;&#10;Description automatically generated">
            <a:extLst>
              <a:ext uri="{FF2B5EF4-FFF2-40B4-BE49-F238E27FC236}">
                <a16:creationId xmlns:a16="http://schemas.microsoft.com/office/drawing/2014/main" id="{7851DFB8-4E98-4081-9670-1ABF3F47B96B}"/>
              </a:ext>
            </a:extLst>
          </p:cNvPr>
          <p:cNvPicPr>
            <a:picLocks noChangeAspect="1"/>
          </p:cNvPicPr>
          <p:nvPr/>
        </p:nvPicPr>
        <p:blipFill rotWithShape="1">
          <a:blip r:embed="rId2">
            <a:alphaModFix amt="40000"/>
            <a:extLst/>
          </a:blip>
          <a:srcRect b="19355"/>
          <a:stretch/>
        </p:blipFill>
        <p:spPr>
          <a:xfrm>
            <a:off x="20" y="10"/>
            <a:ext cx="12191980" cy="6857990"/>
          </a:xfrm>
          <a:prstGeom prst="rect">
            <a:avLst/>
          </a:prstGeom>
        </p:spPr>
      </p:pic>
      <p:sp>
        <p:nvSpPr>
          <p:cNvPr id="2" name="Title 1">
            <a:extLst>
              <a:ext uri="{FF2B5EF4-FFF2-40B4-BE49-F238E27FC236}">
                <a16:creationId xmlns:a16="http://schemas.microsoft.com/office/drawing/2014/main" id="{D0ED5343-A6B1-417F-B1BA-48EF844D5802}"/>
              </a:ext>
            </a:extLst>
          </p:cNvPr>
          <p:cNvSpPr>
            <a:spLocks noGrp="1"/>
          </p:cNvSpPr>
          <p:nvPr>
            <p:ph type="title"/>
          </p:nvPr>
        </p:nvSpPr>
        <p:spPr>
          <a:xfrm>
            <a:off x="1024128" y="585216"/>
            <a:ext cx="9720072" cy="1499616"/>
          </a:xfrm>
        </p:spPr>
        <p:txBody>
          <a:bodyPr>
            <a:normAutofit fontScale="90000"/>
          </a:bodyPr>
          <a:lstStyle/>
          <a:p>
            <a:br>
              <a:rPr lang="en-US" sz="2800" b="1" dirty="0">
                <a:solidFill>
                  <a:srgbClr val="FFFFFF"/>
                </a:solidFill>
              </a:rPr>
            </a:br>
            <a:r>
              <a:rPr lang="en-US" sz="3200" b="1" dirty="0">
                <a:solidFill>
                  <a:srgbClr val="FFFF00"/>
                </a:solidFill>
                <a:latin typeface="Arial" panose="020B0604020202020204" pitchFamily="34" charset="0"/>
                <a:cs typeface="Arial" panose="020B0604020202020204" pitchFamily="34" charset="0"/>
              </a:rPr>
              <a:t>Will Russia Take China's Side Against U.S. in World Trade War?</a:t>
            </a:r>
            <a:br>
              <a:rPr lang="en-US" sz="2800" b="1" dirty="0">
                <a:solidFill>
                  <a:srgbClr val="FFFFFF"/>
                </a:solidFill>
              </a:rPr>
            </a:br>
            <a:endParaRPr lang="en-US" sz="2800" dirty="0">
              <a:solidFill>
                <a:srgbClr val="FFFFFF"/>
              </a:solidFill>
            </a:endParaRPr>
          </a:p>
        </p:txBody>
      </p:sp>
      <p:cxnSp>
        <p:nvCxnSpPr>
          <p:cNvPr id="12" name="Straight Connector 11">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E6624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3BA352-A1B0-40A9-807C-6F6DBC7AF0F0}"/>
              </a:ext>
            </a:extLst>
          </p:cNvPr>
          <p:cNvSpPr>
            <a:spLocks noGrp="1"/>
          </p:cNvSpPr>
          <p:nvPr>
            <p:ph idx="1"/>
          </p:nvPr>
        </p:nvSpPr>
        <p:spPr>
          <a:xfrm>
            <a:off x="762000" y="2746954"/>
            <a:ext cx="10914742" cy="4023360"/>
          </a:xfrm>
        </p:spPr>
        <p:txBody>
          <a:bodyPr>
            <a:normAutofit lnSpcReduction="10000"/>
          </a:bodyPr>
          <a:lstStyle/>
          <a:p>
            <a:pPr marL="0" indent="0">
              <a:buNone/>
            </a:pPr>
            <a:endParaRPr lang="en-US" sz="2000" dirty="0">
              <a:solidFill>
                <a:srgbClr val="FFFFFF"/>
              </a:solidFill>
              <a:hlinkClick r:id="rId3"/>
            </a:endParaRPr>
          </a:p>
          <a:p>
            <a:pPr algn="just"/>
            <a:r>
              <a:rPr lang="en-US" sz="2400" dirty="0">
                <a:solidFill>
                  <a:srgbClr val="FFFF00"/>
                </a:solidFill>
                <a:latin typeface="Arial" panose="020B0604020202020204" pitchFamily="34" charset="0"/>
                <a:cs typeface="Arial" panose="020B0604020202020204" pitchFamily="34" charset="0"/>
              </a:rPr>
              <a:t>Yes, it will. It’s already prepared.</a:t>
            </a:r>
          </a:p>
          <a:p>
            <a:pPr algn="just"/>
            <a:r>
              <a:rPr lang="en-US" sz="2400" dirty="0">
                <a:solidFill>
                  <a:srgbClr val="FFFF00"/>
                </a:solidFill>
                <a:latin typeface="Arial" panose="020B0604020202020204" pitchFamily="34" charset="0"/>
                <a:cs typeface="Arial" panose="020B0604020202020204" pitchFamily="34" charset="0"/>
              </a:rPr>
              <a:t>After the US government imposed a new tariff on $200 billion worth of Chinese goods, China is already suing the US in the World Trade Organization (WTO) for $3 billion. Currently, the US and China appear rapidly headed toward open trade war, and Russia is prepared to side with China in this war. According to Russian newspaper </a:t>
            </a:r>
            <a:r>
              <a:rPr lang="en-US" sz="2400" i="1" dirty="0" err="1">
                <a:solidFill>
                  <a:srgbClr val="FFFF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Kommersant</a:t>
            </a:r>
            <a:r>
              <a:rPr lang="en-US" sz="2400" i="1" dirty="0">
                <a:solidFill>
                  <a:srgbClr val="FFFF00"/>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Russia’s economic development minister, Maxim </a:t>
            </a:r>
            <a:r>
              <a:rPr lang="en-US" sz="2400" dirty="0" err="1">
                <a:solidFill>
                  <a:srgbClr val="FFFF00"/>
                </a:solidFill>
                <a:latin typeface="Arial" panose="020B0604020202020204" pitchFamily="34" charset="0"/>
                <a:cs typeface="Arial" panose="020B0604020202020204" pitchFamily="34" charset="0"/>
              </a:rPr>
              <a:t>Oreshkin</a:t>
            </a:r>
            <a:r>
              <a:rPr lang="en-US" sz="2400" dirty="0">
                <a:solidFill>
                  <a:srgbClr val="FFFF00"/>
                </a:solidFill>
                <a:latin typeface="Arial" panose="020B0604020202020204" pitchFamily="34" charset="0"/>
                <a:cs typeface="Arial" panose="020B0604020202020204" pitchFamily="34" charset="0"/>
              </a:rPr>
              <a:t> said: "Due to the fact that the U.S. continues to apply protective measures in the form of additional import duties on steel and aluminum and refuses to provide compensation for Russia's losses, Russia is using its WTO rights and introducing balancing measures with respect to its imports...”</a:t>
            </a:r>
          </a:p>
          <a:p>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82743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41ADA27-F8D7-4034-AACF-0E2C0E2546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n a suit and tie&#10;&#10;Description automatically generated">
            <a:extLst>
              <a:ext uri="{FF2B5EF4-FFF2-40B4-BE49-F238E27FC236}">
                <a16:creationId xmlns:a16="http://schemas.microsoft.com/office/drawing/2014/main" id="{23E89EA1-312C-477A-A785-C3B690C63235}"/>
              </a:ext>
            </a:extLst>
          </p:cNvPr>
          <p:cNvPicPr>
            <a:picLocks noChangeAspect="1"/>
          </p:cNvPicPr>
          <p:nvPr/>
        </p:nvPicPr>
        <p:blipFill rotWithShape="1">
          <a:blip r:embed="rId2">
            <a:alphaModFix amt="40000"/>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8BB6042-AA13-4C24-AB60-B72278012A2B}"/>
              </a:ext>
            </a:extLst>
          </p:cNvPr>
          <p:cNvSpPr>
            <a:spLocks noGrp="1"/>
          </p:cNvSpPr>
          <p:nvPr>
            <p:ph type="title"/>
          </p:nvPr>
        </p:nvSpPr>
        <p:spPr>
          <a:xfrm>
            <a:off x="1024127" y="585216"/>
            <a:ext cx="10405865" cy="1499616"/>
          </a:xfrm>
        </p:spPr>
        <p:txBody>
          <a:bodyPr>
            <a:normAutofit/>
          </a:bodyPr>
          <a:lstStyle/>
          <a:p>
            <a:r>
              <a:rPr lang="en-US" dirty="0">
                <a:solidFill>
                  <a:srgbClr val="FFFF00"/>
                </a:solidFill>
                <a:latin typeface="Arial" panose="020B0604020202020204" pitchFamily="34" charset="0"/>
                <a:cs typeface="Arial" panose="020B0604020202020204" pitchFamily="34" charset="0"/>
              </a:rPr>
              <a:t>Does China have “a nuclear option” against the US?</a:t>
            </a:r>
          </a:p>
        </p:txBody>
      </p:sp>
      <p:cxnSp>
        <p:nvCxnSpPr>
          <p:cNvPr id="17" name="Straight Connector 16">
            <a:extLst>
              <a:ext uri="{FF2B5EF4-FFF2-40B4-BE49-F238E27FC236}">
                <a16:creationId xmlns:a16="http://schemas.microsoft.com/office/drawing/2014/main" id="{9CC82DC8-E7AF-4E0A-B62F-9B79E706D9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B9573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12DD15-EEE9-4265-B8C8-CA03E00B213F}"/>
              </a:ext>
            </a:extLst>
          </p:cNvPr>
          <p:cNvSpPr>
            <a:spLocks noGrp="1"/>
          </p:cNvSpPr>
          <p:nvPr>
            <p:ph idx="1"/>
          </p:nvPr>
        </p:nvSpPr>
        <p:spPr>
          <a:xfrm>
            <a:off x="556593" y="2286000"/>
            <a:ext cx="10946289" cy="4023360"/>
          </a:xfrm>
        </p:spPr>
        <p:txBody>
          <a:bodyPr>
            <a:normAutofit/>
          </a:bodyPr>
          <a:lstStyle/>
          <a:p>
            <a:pPr indent="0" algn="just">
              <a:buNone/>
            </a:pPr>
            <a:r>
              <a:rPr lang="en-US" sz="2400" dirty="0">
                <a:solidFill>
                  <a:srgbClr val="FFFF00"/>
                </a:solidFill>
                <a:latin typeface="Arial" panose="020B0604020202020204" pitchFamily="34" charset="0"/>
                <a:cs typeface="Arial" panose="020B0604020202020204" pitchFamily="34" charset="0"/>
              </a:rPr>
              <a:t>Clearly, it’s very difficult to know how China, Russia  and the US will play in this trade war game, but what we do know is that this trade war will have a profound impact on the future of the world economy. Right now, we cannot predict this trade war will be a zero-sum game or even a lose-lose game for both sides. </a:t>
            </a:r>
          </a:p>
          <a:p>
            <a:pPr indent="0" algn="just">
              <a:buNone/>
            </a:pPr>
            <a:r>
              <a:rPr lang="en-US" sz="2400" dirty="0">
                <a:solidFill>
                  <a:srgbClr val="FFFF00"/>
                </a:solidFill>
                <a:latin typeface="Arial" panose="020B0604020202020204" pitchFamily="34" charset="0"/>
                <a:cs typeface="Arial" panose="020B0604020202020204" pitchFamily="34" charset="0"/>
              </a:rPr>
              <a:t>Currently, the US is acting as an aggressive and offensive player, while China and Russia are playing defense. </a:t>
            </a:r>
          </a:p>
          <a:p>
            <a:pPr indent="0" algn="just">
              <a:buNone/>
            </a:pPr>
            <a:r>
              <a:rPr lang="en-US" sz="2400" dirty="0">
                <a:solidFill>
                  <a:srgbClr val="FFFF00"/>
                </a:solidFill>
                <a:latin typeface="Arial" panose="020B0604020202020204" pitchFamily="34" charset="0"/>
                <a:cs typeface="Arial" panose="020B0604020202020204" pitchFamily="34" charset="0"/>
              </a:rPr>
              <a:t>However, we do need to know that China does have a real “nuclear option” : US Treasuries. </a:t>
            </a:r>
          </a:p>
          <a:p>
            <a:endParaRPr lang="en-US" sz="1700" dirty="0">
              <a:solidFill>
                <a:srgbClr val="FFFFFF"/>
              </a:solidFill>
            </a:endParaRPr>
          </a:p>
          <a:p>
            <a:endParaRPr lang="en-US" sz="1700" dirty="0">
              <a:solidFill>
                <a:srgbClr val="FFFFFF"/>
              </a:solidFill>
            </a:endParaRPr>
          </a:p>
        </p:txBody>
      </p:sp>
    </p:spTree>
    <p:extLst>
      <p:ext uri="{BB962C8B-B14F-4D97-AF65-F5344CB8AC3E}">
        <p14:creationId xmlns:p14="http://schemas.microsoft.com/office/powerpoint/2010/main" val="45333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otalTime>44</TotalTime>
  <Words>2052</Words>
  <Application>Microsoft Office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Times New Roman</vt:lpstr>
      <vt:lpstr>Tw Cen MT</vt:lpstr>
      <vt:lpstr>Tw Cen MT Condensed</vt:lpstr>
      <vt:lpstr>Wingdings 3</vt:lpstr>
      <vt:lpstr>Integral</vt:lpstr>
      <vt:lpstr>China And Russia retaliate against new us tariffs: This Is what you need to know</vt:lpstr>
      <vt:lpstr>Introduction</vt:lpstr>
      <vt:lpstr>Us-China trade facts: Will China’s Trade Surplus decrease in 2018?</vt:lpstr>
      <vt:lpstr>Us-Russia trade facts: Will Russia’s Trade Surplus decrease in 2018? </vt:lpstr>
      <vt:lpstr>US Trade Deficit With China and Russia: Why is it so High? </vt:lpstr>
      <vt:lpstr>China Controls the value of its Currency</vt:lpstr>
      <vt:lpstr>Is Russian Currency Declining in unison with the Chinese to debase the dollar?</vt:lpstr>
      <vt:lpstr> Will Russia Take China's Side Against U.S. in World Trade War? </vt:lpstr>
      <vt:lpstr>Does China have “a nuclear option” against the US?</vt:lpstr>
      <vt:lpstr>China’s Official Holdings of US Treasury securities</vt:lpstr>
      <vt:lpstr>Net change in China's monthly holdings of The US Treasuries </vt:lpstr>
      <vt:lpstr>Russia to sell off more US Treasuries and buy more gold</vt:lpstr>
      <vt:lpstr>Will china and Russia use “a nuclear option” against the US?</vt:lpstr>
      <vt:lpstr>Conclusions</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And Russia retaliate against new us tariffs: This Is what you need to know</dc:title>
  <dc:creator>Larisa Ray</dc:creator>
  <cp:lastModifiedBy>Larisa Ray</cp:lastModifiedBy>
  <cp:revision>6</cp:revision>
  <dcterms:created xsi:type="dcterms:W3CDTF">2018-10-26T20:35:56Z</dcterms:created>
  <dcterms:modified xsi:type="dcterms:W3CDTF">2018-11-04T14:51:37Z</dcterms:modified>
</cp:coreProperties>
</file>